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  <p:sldMasterId id="2147483756" r:id="rId2"/>
  </p:sldMasterIdLst>
  <p:notesMasterIdLst>
    <p:notesMasterId r:id="rId10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9"/>
    <p:restoredTop sz="96370"/>
  </p:normalViewPr>
  <p:slideViewPr>
    <p:cSldViewPr snapToObjects="1">
      <p:cViewPr varScale="1">
        <p:scale>
          <a:sx n="52" d="100"/>
          <a:sy n="52" d="100"/>
        </p:scale>
        <p:origin x="883" y="67"/>
      </p:cViewPr>
      <p:guideLst>
        <p:guide orient="horz" pos="2151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A3921FF1-0723-4967-938A-01F9029C6DD5}" type="datetimeFigureOut">
              <a:rPr lang="ko-KR" altLang="en-US"/>
              <a:pPr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40E4D2C8-123C-4A0E-AA7F-F5C6F2C9EFE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4D2C8-123C-4A0E-AA7F-F5C6F2C9EFEE}" type="slidenum">
              <a:rPr lang="ko-KR" altLang="en-US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견적제안등록 버튼을 누르면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업체가 마이페이지에서 등록한 물품목록 리스트와 함께 한줄 어필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기타 행사 운영비를 입력할 수 있는 모달창이 생성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등록버튼 클릭시 선택한 품목과 운영비의 총액과 함께 견적요청서에 등록 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sldNum" idx="15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FA48CC90-382E-41EC-A081-3DBFA0686E11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22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사이트 운영 정보를 한 눈에 볼 수 있는 대시보드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승인 대기 요청 수를 볼 수 있는 오늘의 할 일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각 버튼을 누르면 해당 메뉴로 이동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사이트 방문자 수 변화 데이터를 시각화한 방문자 현황 그래프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답변을 기다리는 문의사항 클릭시 해당 문의글 상세조회로 이동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최근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일동안의 일자별 입금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정산액 방문자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가입자수를 보여주는 일자별 현황 으로 구성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sldNum" idx="16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70932709-6C78-4EB2-BA2A-1A6FFB2AB9A7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24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HttpSessionListener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커스텀하여 세션이 생성될때마다 방문일자를 저장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chart.js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사용하여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7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일간의 사용자 방문수의 변화를 시각화함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sldNum" idx="17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82BC8C49-4D00-49D1-8B1F-D1ABDF13A548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25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같은 테이블에서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개 서로 다른 테이블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2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개 총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4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개의 테이블을 조인하여 필요한 정보를 가져옴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between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을 사용하여 최근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일동안의 현황을 출력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sldNum" idx="18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73C44170-1C98-4A6B-80C1-65466C77A7F2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26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승인 대기중 자격증 리스트 출력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승인 버튼 클릭 시 승인완료로 이동하며 요청자의 등급이 요청한 승급 종류에 따라 승급처리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거부 버튼 클릭 시 반려목록으로 이동하며 반려 목록에서도 승인 처리가 가능하다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781" name="PlaceHolder 3"/>
          <p:cNvSpPr>
            <a:spLocks noGrp="1"/>
          </p:cNvSpPr>
          <p:nvPr>
            <p:ph type="sldNum" idx="19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9D7ABCB3-D0B7-4AC8-8FC2-796E94FB6DCC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27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우승자가 선정된 공모전의 리스트 출력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상금 정산 클릭 시 정산전 송금 확인 모달창이 나오고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정산 버튼을 클릭하면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alert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창 출력 후 회계관리탭으로 이동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sldNum" idx="20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B4F18052-C71E-41FD-865D-D4DDF27869B3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28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회원신고요청 목록 출력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신고 사유를 클릭하여 상세 보기 모달창 출력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승인 클릭시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alert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창 출력 후 신고대상의 신고수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증가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거부버튼 클릭 시 신고 요청을 취소처리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sldNum" idx="21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5FE99650-540A-4AA1-89A9-18F6D907C106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29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회원 신고 승인시 신고수 증가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case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문을 사용하여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15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회에 계정 계정을 잠그고 누적 신고수에  따라 정지해제일을 설정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30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15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40000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일로 사실상 영구정지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memberVO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에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true/false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값을 리턴하는 잠금여부를 추가하여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spring security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에서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exception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을 발생시킴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발생된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exception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은 로그인 실패 핸들러에서 캐치하여 사용자가 해당 아이디로 로그인할때 실패메세지를 출력하도록 구현해 사이트이용을 제재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sldNum" idx="22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769D6120-8F00-4A42-B981-730150C0A598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30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정지해제는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oracle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스케줄러를 설정하여 매일 자정에 정지해제 프로시져를 실행시킴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현재 날짜가 정지해제날짜일과 같아지면 정지해제일을 초기화하고 계정 잠금 해제 처리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 type="sldNum" idx="23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CB81F1B7-BF19-48F7-80FD-A3BCF79F74CF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31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정산 요청과 입금내역 정산내역을 확인할 수 있는 페이지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정산 버튼을 누르면 농협 오픈뱅킹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이용하여 해당 계좌번호로 정산금액 송금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alert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창이 출력되고 요청자의 계좌번호로 송금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sldNum" idx="24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C4594C0A-331C-472B-BD3D-26A5D4B7D88C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32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4D2C8-123C-4A0E-AA7F-F5C6F2C9EFEE}" type="slidenum">
              <a:rPr lang="ko-KR" altLang="en-US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농협 오픈뱅킹 송금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사용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resttemplate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 구현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hashMap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으로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호출에 필요한 파라미터들을 담아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헤더와 함께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ObjectMapper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만들어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HttpEntity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생성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postForObject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함수를 이용하여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uri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와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HttpEntity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담아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요청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sldNum" idx="25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5AF7CC18-67E7-474B-89BE-3DB8A68EA03D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33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2A78-A8BB-49EF-8511-DA8069CA08E7}" type="slidenum">
              <a:rPr lang="ko-KR" altLang="en-US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4D2C8-123C-4A0E-AA7F-F5C6F2C9EFEE}" type="slidenum">
              <a:rPr lang="ko-KR" altLang="en-US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2A78-A8BB-49EF-8511-DA8069CA08E7}" type="slidenum">
              <a:rPr lang="ko-KR" altLang="en-US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4D2C8-123C-4A0E-AA7F-F5C6F2C9EFEE}" type="slidenum">
              <a:rPr lang="ko-KR" altLang="en-US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62A78-A8BB-49EF-8511-DA8069CA08E7}" type="slidenum">
              <a:rPr lang="ko-KR" altLang="en-US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관리자 채팅방 자동 생성</a:t>
            </a:r>
          </a:p>
          <a:p>
            <a:pPr lvl="0"/>
            <a:r>
              <a:rPr lang="ko-KR" altLang="en-US"/>
              <a:t>채팅방 리스트 출력</a:t>
            </a:r>
          </a:p>
          <a:p>
            <a:pPr lvl="0"/>
            <a:endParaRPr lang="en-US" altLang="ko-KR"/>
          </a:p>
          <a:p>
            <a:pPr lvl="0"/>
            <a:r>
              <a:rPr lang="ko-KR" altLang="en-US"/>
              <a:t>메인화면 바꿔야됨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관리자 채팅방 자동 생성</a:t>
            </a:r>
          </a:p>
          <a:p>
            <a:pPr lvl="0"/>
            <a:r>
              <a:rPr lang="ko-KR" altLang="en-US"/>
              <a:t>채팅방 리스트 출력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채팅방 클릭하면 이전에 주고 받은 메시지 함께 출력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아이디 형식검사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아이디 중복체크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6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자리 이상의 숫자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+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영어 비밀번호 형식검사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비밀번호 확인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이메일 형식 검사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이메일 인증번호 전송을 누르면 입력된 이메일주소를 아작스를 이용하여 서버로 전송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SMTP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메일전송 프로토콜을 사용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전송정보는 프로퍼티 파일에 저장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랜덤 클래스를 이용하여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자리의 인증번호를 생성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멀티파트 데이터를 처리할 수 있는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MIMEMessage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객체를 생성하여 발송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html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을 사용하기 위해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setText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에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true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값을 줌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보내는이 받는 이메일주소 제목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인증번호를 포함한 내용을 매개변수에 담아 메일 발송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이메일 화면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인증번호 확인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사이트에서 보내는 메일 수신 여부 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sldNum" idx="8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1F55A545-9460-4992-8D35-0B8F898336A1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14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관리자 채팅방 자동 생성</a:t>
            </a:r>
          </a:p>
          <a:p>
            <a:pPr lvl="0"/>
            <a:r>
              <a:rPr lang="ko-KR" altLang="en-US"/>
              <a:t>채팅방 리스트 출력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작성일순</a:t>
            </a:r>
            <a:r>
              <a:rPr lang="en-US" altLang="ko-KR"/>
              <a:t>, </a:t>
            </a:r>
            <a:r>
              <a:rPr lang="ko-KR" altLang="en-US"/>
              <a:t>조회순</a:t>
            </a:r>
            <a:r>
              <a:rPr lang="en-US" altLang="ko-KR"/>
              <a:t>, </a:t>
            </a:r>
            <a:r>
              <a:rPr lang="ko-KR" altLang="en-US"/>
              <a:t>좋아요 순으로 단순 정렬을 할 수 있으며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다음 포트폴리오 등록 부분 입니다</a:t>
            </a:r>
            <a:r>
              <a:rPr lang="en-US" altLang="ko-KR"/>
              <a:t>.</a:t>
            </a:r>
          </a:p>
          <a:p>
            <a:pPr lvl="0"/>
            <a:r>
              <a:rPr lang="ko-KR" altLang="en-US"/>
              <a:t>사회자 포트폴리오에서는 대표이미지</a:t>
            </a:r>
            <a:r>
              <a:rPr lang="en-US" altLang="ko-KR"/>
              <a:t>, 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경력</a:t>
            </a:r>
            <a:r>
              <a:rPr lang="en-US" altLang="ko-KR"/>
              <a:t>, </a:t>
            </a:r>
            <a:r>
              <a:rPr lang="ko-KR" altLang="en-US"/>
              <a:t>섭외비</a:t>
            </a:r>
            <a:r>
              <a:rPr lang="en-US" altLang="ko-KR"/>
              <a:t>, </a:t>
            </a:r>
            <a:r>
              <a:rPr lang="ko-KR" altLang="en-US"/>
              <a:t>사회가능 지역</a:t>
            </a:r>
            <a:r>
              <a:rPr lang="en-US" altLang="ko-KR"/>
              <a:t>, </a:t>
            </a:r>
            <a:r>
              <a:rPr lang="ko-KR" altLang="en-US"/>
              <a:t>자기소개소 등을 작성을 할 수 있습니다</a:t>
            </a:r>
            <a:r>
              <a:rPr lang="en-US" altLang="ko-KR"/>
              <a:t>.</a:t>
            </a:r>
          </a:p>
          <a:p>
            <a:pPr lvl="0"/>
            <a:r>
              <a:rPr lang="ko-KR" altLang="en-US"/>
              <a:t>대표이미지의 경우 파일 업로드 시 등록한 이미지를 바로 확인할 수 있습니다</a:t>
            </a:r>
            <a:r>
              <a:rPr lang="en-US" altLang="ko-KR"/>
              <a:t>.</a:t>
            </a:r>
          </a:p>
          <a:p>
            <a:pPr lvl="0"/>
            <a:r>
              <a:rPr lang="en-US" altLang="ko-KR"/>
              <a:t>INPUT FILE</a:t>
            </a:r>
            <a:r>
              <a:rPr lang="ko-KR" altLang="en-US"/>
              <a:t>에 변화가 생길때마다 </a:t>
            </a:r>
            <a:r>
              <a:rPr lang="en-US" altLang="ko-KR"/>
              <a:t>toggleClass</a:t>
            </a:r>
            <a:r>
              <a:rPr lang="ko-KR" altLang="en-US"/>
              <a:t>를 사용하여 클래스가 생성되고 삭제되어 이미지가 있을 경우에는 파일첨부 버튼이 사라지고 이미지가 삭제될 경우에는 파일 첨부 버튼이 다시 화면에 나타나도록 </a:t>
            </a:r>
            <a:r>
              <a:rPr lang="en-US" altLang="ko-KR"/>
              <a:t>display </a:t>
            </a:r>
            <a:r>
              <a:rPr lang="ko-KR" altLang="en-US"/>
              <a:t>설정을 해두었습니다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DB</a:t>
            </a:r>
            <a:r>
              <a:rPr lang="ko-KR" altLang="en-US"/>
              <a:t>에 저장되어 있는 태그 내용들을 가져와 반복문을 돌려 옵션에 값을 넣은 후</a:t>
            </a:r>
            <a:r>
              <a:rPr lang="en-US" altLang="ko-KR"/>
              <a:t>, </a:t>
            </a:r>
            <a:r>
              <a:rPr lang="ko-KR" altLang="en-US"/>
              <a:t>옵션을 클릭했을 경우 바로 밑에 해당 단어가 나타나도록 구현하였습니다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/>
              <a:t>Select</a:t>
            </a:r>
            <a:r>
              <a:rPr lang="ko-KR" altLang="en-US"/>
              <a:t>에 </a:t>
            </a:r>
            <a:r>
              <a:rPr lang="en-US" altLang="ko-KR"/>
              <a:t>onchaange</a:t>
            </a:r>
            <a:r>
              <a:rPr lang="ko-KR" altLang="en-US"/>
              <a:t>이벤트가 발생했을 경우 함수로 이동을 하여 </a:t>
            </a:r>
            <a:r>
              <a:rPr lang="en-US" altLang="ko-KR"/>
              <a:t>value</a:t>
            </a:r>
            <a:r>
              <a:rPr lang="ko-KR" altLang="en-US"/>
              <a:t>에 값이 있는 지 확인하고 값이 있을 경우 객체에 미리 들어가 있는 값과 같은지 확인을 합니다</a:t>
            </a:r>
            <a:r>
              <a:rPr lang="en-US" altLang="ko-KR"/>
              <a:t>. </a:t>
            </a:r>
            <a:r>
              <a:rPr lang="ko-KR" altLang="en-US"/>
              <a:t>확인 후 중복값이 있을 경우 태그값이 중복됩니다</a:t>
            </a:r>
            <a:r>
              <a:rPr lang="en-US" altLang="ko-KR"/>
              <a:t>.</a:t>
            </a:r>
            <a:r>
              <a:rPr lang="ko-KR" altLang="en-US"/>
              <a:t>라는 알림창을 띄어주며</a:t>
            </a:r>
            <a:r>
              <a:rPr lang="en-US" altLang="ko-KR"/>
              <a:t>, </a:t>
            </a:r>
            <a:r>
              <a:rPr lang="ko-KR" altLang="en-US"/>
              <a:t>중복이 아닐 경우에는 </a:t>
            </a:r>
            <a:r>
              <a:rPr lang="en-US" altLang="ko-KR"/>
              <a:t>ul</a:t>
            </a:r>
            <a:r>
              <a:rPr lang="ko-KR" altLang="en-US"/>
              <a:t>태그 아래에 </a:t>
            </a:r>
            <a:r>
              <a:rPr lang="en-US" altLang="ko-KR"/>
              <a:t>li</a:t>
            </a:r>
            <a:r>
              <a:rPr lang="ko-KR" altLang="en-US"/>
              <a:t>태그를 </a:t>
            </a:r>
            <a:r>
              <a:rPr lang="en-US" altLang="ko-KR"/>
              <a:t>append </a:t>
            </a:r>
            <a:r>
              <a:rPr lang="ko-KR" altLang="en-US"/>
              <a:t>시킨 후 입력 값을 객체에 따로 저장을 합니다</a:t>
            </a:r>
            <a:r>
              <a:rPr lang="en-US" altLang="ko-KR"/>
              <a:t>.</a:t>
            </a:r>
          </a:p>
          <a:p>
            <a:pPr lvl="0"/>
            <a:endParaRPr lang="en-US" altLang="ko-KR"/>
          </a:p>
          <a:p>
            <a:pPr lvl="0"/>
            <a:r>
              <a:rPr lang="ko-KR" altLang="en-US"/>
              <a:t>추후 모든 입력이 마치고 입력 버튼을 누를 경우 객체에 있던 값이 </a:t>
            </a:r>
            <a:r>
              <a:rPr lang="en-US" altLang="ko-KR"/>
              <a:t>hidde</a:t>
            </a:r>
            <a:r>
              <a:rPr lang="ko-KR" altLang="en-US"/>
              <a:t>으로 숨겨놓은 </a:t>
            </a:r>
            <a:r>
              <a:rPr lang="en-US" altLang="ko-KR"/>
              <a:t>input value</a:t>
            </a:r>
            <a:r>
              <a:rPr lang="ko-KR" altLang="en-US"/>
              <a:t>에 값이 들어가게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그리고 기본 자기소개서 질문을 제시하여 사회자가 쉽게 주제를 선정할 수 있도록 했으며</a:t>
            </a:r>
            <a:r>
              <a:rPr lang="en-US" altLang="ko-KR"/>
              <a:t>, </a:t>
            </a:r>
            <a:r>
              <a:rPr lang="ko-KR" altLang="en-US"/>
              <a:t>해당 질문을 클릭할 경우 해당 질문을 가져와 스타일을 적용시킨 후 스마트에디터에 붙여넣어지도록 구현하였습니다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모든 입력을 마치고 등록 버튼을 누르면 네이버 에디터에서 작성한 내용이 </a:t>
            </a:r>
            <a:r>
              <a:rPr lang="en-US" altLang="ko-KR"/>
              <a:t>id</a:t>
            </a:r>
            <a:r>
              <a:rPr lang="ko-KR" altLang="en-US"/>
              <a:t>에 맞게 </a:t>
            </a:r>
            <a:r>
              <a:rPr lang="en-US" altLang="ko-KR"/>
              <a:t>textarea</a:t>
            </a:r>
            <a:r>
              <a:rPr lang="ko-KR" altLang="en-US"/>
              <a:t>에 복사가 되며</a:t>
            </a:r>
            <a:r>
              <a:rPr lang="en-US" altLang="ko-KR"/>
              <a:t>, </a:t>
            </a:r>
            <a:r>
              <a:rPr lang="ko-KR" altLang="en-US"/>
              <a:t>객체에 저장을 해 둔 해시태그 내용들은 </a:t>
            </a:r>
            <a:r>
              <a:rPr lang="en-US" altLang="ko-KR"/>
              <a:t>hidden</a:t>
            </a:r>
            <a:r>
              <a:rPr lang="ko-KR" altLang="en-US"/>
              <a:t>으로 숨겨져 있던 </a:t>
            </a:r>
            <a:r>
              <a:rPr lang="en-US" altLang="ko-KR"/>
              <a:t>input value</a:t>
            </a:r>
            <a:r>
              <a:rPr lang="ko-KR" altLang="en-US"/>
              <a:t>값에 저장이 되어 </a:t>
            </a:r>
            <a:r>
              <a:rPr lang="en-US" altLang="ko-KR"/>
              <a:t>form</a:t>
            </a:r>
            <a:r>
              <a:rPr lang="ko-KR" altLang="en-US"/>
              <a:t>을 이용하여 </a:t>
            </a:r>
            <a:r>
              <a:rPr lang="en-US" altLang="ko-KR"/>
              <a:t>POST </a:t>
            </a:r>
            <a:r>
              <a:rPr lang="ko-KR" altLang="en-US"/>
              <a:t>방식으로 데이터를 보내 </a:t>
            </a:r>
            <a:r>
              <a:rPr lang="en-US" altLang="ko-KR"/>
              <a:t>DB</a:t>
            </a:r>
            <a:r>
              <a:rPr lang="ko-KR" altLang="en-US"/>
              <a:t>에 저장되게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댓글은 회원만 달 수 있으며</a:t>
            </a:r>
            <a:r>
              <a:rPr lang="en-US" altLang="ko-KR"/>
              <a:t>, </a:t>
            </a:r>
            <a:r>
              <a:rPr lang="ko-KR" altLang="en-US"/>
              <a:t>대댓글의 경우 해당 포트폴리오의 주인만 달 수 있도록 설정해 놓았으며</a:t>
            </a:r>
            <a:r>
              <a:rPr lang="en-US" altLang="ko-KR"/>
              <a:t>, reply</a:t>
            </a:r>
            <a:r>
              <a:rPr lang="ko-KR" altLang="en-US"/>
              <a:t>를 누를 경우 답변을 달 수 있는 창이 바로 아래에 출력이 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그리고 댓글 수정과 삭제는 작성한 사람과 관리자만 사용을 할 수 있으며</a:t>
            </a:r>
            <a:r>
              <a:rPr lang="en-US" altLang="ko-KR"/>
              <a:t>, </a:t>
            </a:r>
            <a:r>
              <a:rPr lang="ko-KR" altLang="en-US"/>
              <a:t>수정의 경우 기존 댓글 내용 부분에이 </a:t>
            </a:r>
            <a:r>
              <a:rPr lang="en-US" altLang="ko-KR"/>
              <a:t>input</a:t>
            </a:r>
            <a:r>
              <a:rPr lang="ko-KR" altLang="en-US"/>
              <a:t>태그로 변경 되어 댓글을 수정하고 </a:t>
            </a:r>
            <a:r>
              <a:rPr lang="en-US" altLang="ko-KR"/>
              <a:t>ajax</a:t>
            </a:r>
            <a:r>
              <a:rPr lang="ko-KR" altLang="en-US"/>
              <a:t>를 기반으로 수정된 값이 바로 화면에 변경되도록 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쿼리문에는 숫자로 별점이 등록되어 있기 때문에 별점을 가져올 때 </a:t>
            </a:r>
            <a:r>
              <a:rPr lang="en-US" altLang="ko-KR"/>
              <a:t>trunc</a:t>
            </a:r>
            <a:r>
              <a:rPr lang="ko-KR" altLang="en-US"/>
              <a:t>와 </a:t>
            </a:r>
            <a:r>
              <a:rPr lang="en-US" altLang="ko-KR"/>
              <a:t>round </a:t>
            </a:r>
            <a:r>
              <a:rPr lang="ko-KR" altLang="en-US"/>
              <a:t>함수를 사용하여 </a:t>
            </a:r>
            <a:r>
              <a:rPr lang="en-US" altLang="ko-KR"/>
              <a:t>fullStar, halfStar, lastStar</a:t>
            </a:r>
            <a:r>
              <a:rPr lang="ko-KR" altLang="en-US"/>
              <a:t>를 구분하여 값을 들고 온 후 반복문을 사용하여 별점을 표시하였습니다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사회자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디자이너로 활동 할 회원은 추가로 자격증 정보를 기입하여 승급신청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한국방송통신전파진흥원의 자격증 진위확인 오픈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사용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서버에서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RestTemplate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이용하여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Request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요청을 만들어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호출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RestTemplate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객체 생성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header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설정을 위해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HttpHeader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클래스를 생성한 후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HttpEntity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객체에 담음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UriComponentBuilder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호출 인증키와 자격증발급번호를 파라미터에 담아 요청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url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정의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exchange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메소드로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호출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결과를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JsonNode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 변환하여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return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확인된 자격증은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list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 출력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회원가입 처리 시 자격증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list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는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JsonArray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형태로 서버에 전송되며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기본회원정보와 별개로 디비에 저장됨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sldNum" idx="9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93E1047A-F898-4441-AD93-52443D0D0DC1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15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블라인드 게시판의 경우 자유게시판과 멘토링 게시판으로 나누어져 있으며</a:t>
            </a:r>
            <a:r>
              <a:rPr lang="en-US" altLang="ko-KR"/>
              <a:t>, </a:t>
            </a:r>
            <a:r>
              <a:rPr lang="ko-KR" altLang="en-US"/>
              <a:t>동일한 태그와 스크립트가 많기 때문에 한 </a:t>
            </a:r>
            <a:r>
              <a:rPr lang="en-US" altLang="ko-KR"/>
              <a:t>html </a:t>
            </a:r>
            <a:r>
              <a:rPr lang="ko-KR" altLang="en-US"/>
              <a:t>안에서 조건문을 사용하여 구현을 하였습니다</a:t>
            </a:r>
            <a:r>
              <a:rPr lang="en-US" altLang="ko-KR"/>
              <a:t>.</a:t>
            </a:r>
          </a:p>
          <a:p>
            <a:pPr lvl="0"/>
            <a:endParaRPr lang="en-US" altLang="ko-KR"/>
          </a:p>
          <a:p>
            <a:pPr lvl="0"/>
            <a:r>
              <a:rPr lang="ko-KR" altLang="en-US"/>
              <a:t>정렬 이야기</a:t>
            </a:r>
          </a:p>
          <a:p>
            <a:pPr lvl="0"/>
            <a:endParaRPr lang="en-US" altLang="ko-KR"/>
          </a:p>
          <a:p>
            <a:pPr lvl="0"/>
            <a:r>
              <a:rPr lang="ko-KR" altLang="en-US"/>
              <a:t>게시글 등록 이야기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임시 저장된 게시글 불러오기</a:t>
            </a:r>
          </a:p>
          <a:p>
            <a:pPr lvl="0"/>
            <a:endParaRPr lang="en-US" altLang="ko-KR"/>
          </a:p>
          <a:p>
            <a:pPr lvl="0"/>
            <a:r>
              <a:rPr lang="ko-KR" altLang="en-US"/>
              <a:t>한 건일 경우에는 자동으로 내용을 들고 와서 화면에 출력되며</a:t>
            </a:r>
            <a:r>
              <a:rPr lang="en-US" altLang="ko-KR"/>
              <a:t>, </a:t>
            </a:r>
            <a:r>
              <a:rPr lang="ko-KR" altLang="en-US"/>
              <a:t>두건 이상일 경우에는 모달창을 이용하여 선택된 게시글만 화면에 나타나게 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행사 이미지 또한 등록하고 수정하여 관리할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행사 이미지 또한 등록하고 수정하여 관리할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행사 이미지 또한 등록하고 수정하여 관리할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행사 이미지 또한 등록하고 수정하여 관리할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B6E5E-7682-4425-B4FA-DCFAF96DCB94}" type="slidenum">
              <a:rPr lang="en-US" altLang="en-US"/>
              <a:pPr/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일반회원가입 필수정보에 추가로 사업자 정보를 필수로 입력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사업자 번호 인증은 아작스에서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post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방식으로 바로 호출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api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인증키는 쿼리스트링 형식으로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url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에 담았고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사업자 번호는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json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형식에서 에서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string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으로 변환하여 전송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반환값은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json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형식으로 받음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행사가능지역과 행사유형은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string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형식으로 디비에 저장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모든정보를 입력하고 회원가입 버튼을 누르면 모달창으로 가입완료 출력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비밀번호는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Bcrypt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방식으로 암호화돼서 디비에 저장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로그인화면 또는 메인화면으로 이동가능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sldNum" idx="10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6C927E21-8EF6-48A2-9DE8-300E02845C4E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16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spring security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이용하여 로그인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사용자 정보는 세션에 저장하여 로그아웃 또는 브라우저 종료전까지 유지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로그인 페이지 이동시 이전 페이지 정보를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request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헤더에 저장하여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로그인 후 메인화면이 아닌 직전페이지로 리다이렉트 가능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로그인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success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핸들러를 커스텀 하여 직접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loginPage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호출하거나 회원가입을 통해 로그인페이지로 이동한 경우를 제외하고는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이전페이지로 리다이렉트 되도록 설정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sldNum" idx="11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38810503-A6DE-4B08-BDC2-D1FD72DAA495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17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로그인실패핸들러를 커스텀 하여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로그인 정보가 잘못되었거나 계정 정지로 인한 로그인 실패사유를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사용자가 알 수 있도록 출력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spring security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의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remember-me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이용 자동로그인 구현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사용자 정보는 디비의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persistant-logins 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테이블에 자동로그인정보 저장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 type="sldNum" idx="12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FF1FCF33-473A-494F-87D3-02975CB7F731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18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행사 기획에 필요한 정보들을 선택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프로그래스 바를 이용하여 사용자가 현재 진행률을 알 수 있도록 구현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날짜 선택 달력은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datepicker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를 사용하여 디자인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작성이 끝나면 작성한 견적 정보를 확인할 수 있는 페이지로 이동되며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하단에 행사에 추가로 필요한 인력이나 사회자 섭외 페이지로 링크되는 버튼 추가 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sldNum" idx="13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21389710-5A6D-44E6-8B36-09E9CD90126F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20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342900" y="2286000"/>
            <a:ext cx="10971213" cy="6172200"/>
          </a:xfrm>
          <a:prstGeom prst="rect">
            <a:avLst/>
          </a:prstGeom>
          <a:ln w="0">
            <a:noFill/>
          </a:ln>
        </p:spPr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1028880" y="8801280"/>
            <a:ext cx="8228880" cy="720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작성된 견적서를 상세보기 페이지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업체회원만 견적제안 등록 버튼을 누를 수 있음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등록된 제안은 먼저 등록된 순서로 아래로 출력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견적서 작성자는 채팅하기 버튼을 이용해 업체와 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대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대화를 할 수 있고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채택하기 버튼을 이용해 마음에드는 업체를 채택처리 할 수 있다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. 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채택된 업체가 회원가입 또는 마이페이지에서 메일수신에 동의하였다면 채택 결과가 메일로 발송된다</a:t>
            </a:r>
            <a:r>
              <a:rPr lang="en-US" altLang="en-US" sz="2000" b="0" spc="5">
                <a:solidFill>
                  <a:srgbClr val="000000"/>
                </a:solidFill>
                <a:latin typeface="맑은 고딕"/>
              </a:rPr>
              <a:t>.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채택된 견적서는 채택완료상태로 바뀌며 전체목록에서 마지막 순서로 정렬된다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제안서 작성자에게만 자기 제안서 삭제버튼 생성</a:t>
            </a:r>
          </a:p>
          <a:p>
            <a:pPr marL="216000" indent="0">
              <a:lnSpc>
                <a:spcPct val="100000"/>
              </a:lnSpc>
              <a:buNone/>
              <a:tabLst>
                <a:tab pos="360045" algn="l"/>
              </a:tabLst>
            </a:pPr>
            <a:r>
              <a:rPr lang="ko-KR" altLang="en-US" sz="2000" b="0" spc="5">
                <a:solidFill>
                  <a:srgbClr val="000000"/>
                </a:solidFill>
                <a:latin typeface="맑은 고딕"/>
              </a:rPr>
              <a:t>견적서 작성자는 견적서삭제버튼이 보임 </a:t>
            </a:r>
            <a:endParaRPr lang="en-US" altLang="en-US" sz="2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sldNum" idx="14"/>
          </p:nvPr>
        </p:nvSpPr>
        <p:spPr>
          <a:xfrm>
            <a:off x="5827680" y="17372160"/>
            <a:ext cx="4457160" cy="91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360045" algn="l"/>
              </a:tabLst>
            </a:pPr>
            <a:fld id="{E083DEBF-6BE6-45D8-8419-4C39AAE93D80}" type="slidenum">
              <a:rPr lang="en-US" altLang="en-US" sz="1200" b="0" spc="5">
                <a:solidFill>
                  <a:srgbClr val="000000"/>
                </a:solidFill>
                <a:latin typeface="바탕"/>
              </a:rPr>
              <a:pPr indent="0" algn="r">
                <a:lnSpc>
                  <a:spcPct val="100000"/>
                </a:lnSpc>
                <a:buNone/>
                <a:tabLst>
                  <a:tab pos="360045" algn="l"/>
                </a:tabLst>
              </a:pPr>
              <a:t>21</a:t>
            </a:fld>
            <a:endParaRPr lang="en-US" altLang="en-US" sz="1200" b="0" spc="5">
              <a:solidFill>
                <a:srgbClr val="000000"/>
              </a:solidFill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02F6-C4F5-4EA5-BDE2-C9A45DF18CEA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2EE50-686D-43D2-A431-C3D35BFF5377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7DCE4-6CD1-4A61-BD04-944A2704F964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D8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06956" y="12"/>
            <a:ext cx="16780332" cy="10286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6104" y="755535"/>
            <a:ext cx="14475790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5BADC-456C-4D7D-A180-533524A1D2DB}" type="datetime1">
              <a:rPr lang="en-US" altLang="ko-KR" smtClean="0"/>
              <a:t>2/15/2023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17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5AFB4457-5317-4B8D-BD26-8F8F10661731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13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21120"/>
            <a:ext cx="7771680" cy="14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9B3D16-9573-46CA-8A4F-6A9365C6989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fld id="{580E4270-0AB1-46A2-818F-4E9097B12502}" type="datetime1">
              <a:rPr lang="en-US" altLang="ko-KR" smtClean="0"/>
              <a:t>2/15/2023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905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E8DCDDC7-8D78-4E94-A6B3-1CA2518C9E8C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1B796536-9D30-4316-B63B-0FF722566343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5A0E5B6D-CC35-4FA1-9DFD-3FB579F0BCE4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9FEBA4C8-0102-4E23-81E2-BAC680460B21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701B424C-7D8A-4118-847C-899402C30F29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B7F7-E62A-4A32-878B-73CCE0D4D395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522230F-2379-4A74-A095-52415CE1A403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14E307C6-CD5C-41DC-AEC1-199260774196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53D7B498-0FAE-4211-B7AF-3466FD1C6A3F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4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27F6B593-82D8-4926-8737-9FF077A6F93B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CBF0A18C-7F30-4BC0-9680-B51285CB75D1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나눔고딕" charset="0"/>
                <a:ea typeface="나눔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나눔고딕" charset="0"/>
                <a:ea typeface="나눔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나눔고딕" charset="0"/>
                <a:ea typeface="나눔고딕" charset="0"/>
              </a:rPr>
              <a:t>Second level</a:t>
            </a:r>
          </a:p>
          <a:p>
            <a:pPr marL="1143000" indent="-228600" latinLnBrk="0"/>
            <a:r>
              <a:rPr>
                <a:latin typeface="나눔고딕" charset="0"/>
                <a:ea typeface="나눔고딕" charset="0"/>
              </a:rPr>
              <a:t>Third level</a:t>
            </a:r>
          </a:p>
          <a:p>
            <a:pPr marL="1600200" indent="-228600" latinLnBrk="0"/>
            <a:r>
              <a:rPr>
                <a:latin typeface="나눔고딕" charset="0"/>
                <a:ea typeface="나눔고딕" charset="0"/>
              </a:rPr>
              <a:t>Fourth level</a:t>
            </a:r>
          </a:p>
          <a:p>
            <a:pPr marL="2057400" indent="-228600" latinLnBrk="0"/>
            <a:r>
              <a:rPr>
                <a:latin typeface="나눔고딕" charset="0"/>
                <a:ea typeface="나눔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AAAA2894-40F4-4F1C-9CE1-F00D95D116E1}" type="datetime1">
              <a:rPr lang="en-US" altLang="ko-KR" smtClean="0">
                <a:latin typeface="나눔고딕" charset="0"/>
                <a:ea typeface="나눔고딕" charset="0"/>
              </a:rPr>
              <a:t>2/15/2023</a:t>
            </a:fld>
            <a:endParaRPr lang="en-US" altLang="ko-KR">
              <a:latin typeface="나눔고딕" charset="0"/>
              <a:ea typeface="나눔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나눔고딕" charset="0"/>
                <a:ea typeface="나눔고딕" charset="0"/>
              </a:rPr>
              <a:t>‹#›</a:t>
            </a:fld>
            <a:endParaRPr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20D1-ACCC-4007-9908-FD7B2FB054D9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2536-EA06-43DC-9520-15B69361105D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AD9C-C84B-40A2-810A-2B7CC01CDE42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D935-B36E-4187-A29C-6C40C842B8B6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D259-3929-4908-83A1-D283681985A8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CB6B-9083-4EAC-8EE5-CA8B41E79756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ECEB-B4C8-473C-856B-E55E9FA2FC62}" type="datetime1">
              <a:rPr lang="en-US" altLang="ko-KR" smtClean="0"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8DD5-D240-4886-AE4D-9CFA8E3F72D8}" type="datetime1">
              <a:rPr lang="en-US" altLang="en-US"/>
              <a:pPr/>
              <a:t>2/15/2023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None/>
            </a:pPr>
            <a:r>
              <a:rPr lang="ko-KR" altLang="en-US"/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 lang="ko-KR" altLang="en-US"/>
              <a:t>Click to edit Master text styles</a:t>
            </a:r>
          </a:p>
          <a:p>
            <a:pPr marL="742950" indent="-285750" latinLnBrk="0"/>
            <a:r>
              <a:rPr lang="ko-KR" altLang="en-US"/>
              <a:t>Second level</a:t>
            </a:r>
          </a:p>
          <a:p>
            <a:pPr marL="1143000" indent="-228600" latinLnBrk="0"/>
            <a:r>
              <a:rPr lang="ko-KR" altLang="en-US"/>
              <a:t>Third level</a:t>
            </a:r>
          </a:p>
          <a:p>
            <a:pPr marL="1600200" indent="-228600" latinLnBrk="0"/>
            <a:r>
              <a:rPr lang="ko-KR" altLang="en-US"/>
              <a:t>Fourth level</a:t>
            </a:r>
          </a:p>
          <a:p>
            <a:pPr marL="2057400" indent="-228600" latinLnBrk="0"/>
            <a:r>
              <a:rPr lang="ko-KR" altLang="en-US"/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None/>
            </a:pPr>
            <a:fld id="{4A183E00-B650-4AC9-A6FE-426D2C370B85}" type="datetime1">
              <a:rPr lang="en-US" altLang="ko-KR"/>
              <a:pPr marL="0" indent="0" latinLnBrk="0">
                <a:buNone/>
              </a:pPr>
              <a:t>2/15/2023</a:t>
            </a:fld>
            <a:endParaRPr lang="en-US" altLang="ko-KR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None/>
            </a:pPr>
            <a:fld id="{B9320F77-B9A0-41C5-862A-B4B631284C64}" type="slidenum">
              <a:rPr lang="ko-KR" altLang="en-US"/>
              <a:pPr marL="0" indent="0" latinLnBrk="0">
                <a:buNone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9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9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9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02.png"/><Relationship Id="rId5" Type="http://schemas.openxmlformats.org/officeDocument/2006/relationships/image" Target="../media/image2.png"/><Relationship Id="rId10" Type="http://schemas.openxmlformats.org/officeDocument/2006/relationships/image" Target="../media/image101.png"/><Relationship Id="rId4" Type="http://schemas.openxmlformats.org/officeDocument/2006/relationships/image" Target="../media/image7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08.png"/><Relationship Id="rId5" Type="http://schemas.openxmlformats.org/officeDocument/2006/relationships/image" Target="../media/image2.png"/><Relationship Id="rId10" Type="http://schemas.openxmlformats.org/officeDocument/2006/relationships/image" Target="../media/image107.png"/><Relationship Id="rId4" Type="http://schemas.openxmlformats.org/officeDocument/2006/relationships/image" Target="../media/image7.png"/><Relationship Id="rId9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11.png"/><Relationship Id="rId4" Type="http://schemas.openxmlformats.org/officeDocument/2006/relationships/image" Target="../media/image7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14.png"/><Relationship Id="rId4" Type="http://schemas.openxmlformats.org/officeDocument/2006/relationships/image" Target="../media/image7.png"/><Relationship Id="rId9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17.png"/><Relationship Id="rId4" Type="http://schemas.openxmlformats.org/officeDocument/2006/relationships/image" Target="../media/image7.png"/><Relationship Id="rId9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20.png"/><Relationship Id="rId4" Type="http://schemas.openxmlformats.org/officeDocument/2006/relationships/image" Target="../media/image7.png"/><Relationship Id="rId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23.png"/><Relationship Id="rId4" Type="http://schemas.openxmlformats.org/officeDocument/2006/relationships/image" Target="../media/image7.png"/><Relationship Id="rId9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27.png"/><Relationship Id="rId5" Type="http://schemas.openxmlformats.org/officeDocument/2006/relationships/image" Target="../media/image2.png"/><Relationship Id="rId10" Type="http://schemas.openxmlformats.org/officeDocument/2006/relationships/image" Target="../media/image126.png"/><Relationship Id="rId4" Type="http://schemas.openxmlformats.org/officeDocument/2006/relationships/image" Target="../media/image7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34.png"/><Relationship Id="rId4" Type="http://schemas.openxmlformats.org/officeDocument/2006/relationships/image" Target="../media/image7.png"/><Relationship Id="rId9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37.png"/><Relationship Id="rId4" Type="http://schemas.openxmlformats.org/officeDocument/2006/relationships/image" Target="../media/image7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5.png"/><Relationship Id="rId21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40.png"/><Relationship Id="rId4" Type="http://schemas.openxmlformats.org/officeDocument/2006/relationships/image" Target="../media/image7.png"/><Relationship Id="rId9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image" Target="../media/image146.png"/><Relationship Id="rId5" Type="http://schemas.openxmlformats.org/officeDocument/2006/relationships/image" Target="../media/image2.png"/><Relationship Id="rId10" Type="http://schemas.openxmlformats.org/officeDocument/2006/relationships/image" Target="../media/image145.png"/><Relationship Id="rId4" Type="http://schemas.openxmlformats.org/officeDocument/2006/relationships/image" Target="../media/image7.png"/><Relationship Id="rId9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1.jpeg"/><Relationship Id="rId7" Type="http://schemas.openxmlformats.org/officeDocument/2006/relationships/image" Target="../media/image155.png"/><Relationship Id="rId12" Type="http://schemas.openxmlformats.org/officeDocument/2006/relationships/image" Target="../media/image2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11" Type="http://schemas.openxmlformats.org/officeDocument/2006/relationships/image" Target="../media/image156.png"/><Relationship Id="rId5" Type="http://schemas.openxmlformats.org/officeDocument/2006/relationships/image" Target="../media/image153.png"/><Relationship Id="rId10" Type="http://schemas.openxmlformats.org/officeDocument/2006/relationships/image" Target="../media/image4.png"/><Relationship Id="rId4" Type="http://schemas.openxmlformats.org/officeDocument/2006/relationships/image" Target="../media/image152.png"/><Relationship Id="rId9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.png"/><Relationship Id="rId7" Type="http://schemas.openxmlformats.org/officeDocument/2006/relationships/image" Target="../media/image159.png"/><Relationship Id="rId12" Type="http://schemas.openxmlformats.org/officeDocument/2006/relationships/image" Target="../media/image2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4.png"/><Relationship Id="rId10" Type="http://schemas.openxmlformats.org/officeDocument/2006/relationships/image" Target="../media/image162.png"/><Relationship Id="rId4" Type="http://schemas.openxmlformats.org/officeDocument/2006/relationships/image" Target="../media/image3.png"/><Relationship Id="rId9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.png"/><Relationship Id="rId18" Type="http://schemas.openxmlformats.org/officeDocument/2006/relationships/image" Target="../media/image64.png"/><Relationship Id="rId3" Type="http://schemas.openxmlformats.org/officeDocument/2006/relationships/image" Target="../media/image7.png"/><Relationship Id="rId21" Type="http://schemas.openxmlformats.org/officeDocument/2006/relationships/image" Target="../media/image67.jpe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8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172.jpeg"/><Relationship Id="rId4" Type="http://schemas.openxmlformats.org/officeDocument/2006/relationships/image" Target="../media/image3.png"/><Relationship Id="rId9" Type="http://schemas.openxmlformats.org/officeDocument/2006/relationships/image" Target="../media/image17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.png"/><Relationship Id="rId7" Type="http://schemas.openxmlformats.org/officeDocument/2006/relationships/image" Target="../media/image175.jpe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.png"/><Relationship Id="rId7" Type="http://schemas.openxmlformats.org/officeDocument/2006/relationships/image" Target="../media/image178.png"/><Relationship Id="rId12" Type="http://schemas.openxmlformats.org/officeDocument/2006/relationships/image" Target="../media/image2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11" Type="http://schemas.openxmlformats.org/officeDocument/2006/relationships/image" Target="../media/image182.jpeg"/><Relationship Id="rId5" Type="http://schemas.openxmlformats.org/officeDocument/2006/relationships/image" Target="../media/image4.png"/><Relationship Id="rId10" Type="http://schemas.openxmlformats.org/officeDocument/2006/relationships/image" Target="../media/image181.png"/><Relationship Id="rId4" Type="http://schemas.openxmlformats.org/officeDocument/2006/relationships/image" Target="../media/image3.png"/><Relationship Id="rId9" Type="http://schemas.openxmlformats.org/officeDocument/2006/relationships/image" Target="../media/image18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.png"/><Relationship Id="rId7" Type="http://schemas.openxmlformats.org/officeDocument/2006/relationships/image" Target="../media/image184.jpe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1.png"/><Relationship Id="rId11" Type="http://schemas.openxmlformats.org/officeDocument/2006/relationships/image" Target="../media/image23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13" Type="http://schemas.openxmlformats.org/officeDocument/2006/relationships/image" Target="../media/image23.png"/><Relationship Id="rId3" Type="http://schemas.openxmlformats.org/officeDocument/2006/relationships/image" Target="../media/image196.png"/><Relationship Id="rId7" Type="http://schemas.openxmlformats.org/officeDocument/2006/relationships/image" Target="../media/image197.jpe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1.png"/><Relationship Id="rId5" Type="http://schemas.openxmlformats.org/officeDocument/2006/relationships/image" Target="../media/image3.png"/><Relationship Id="rId10" Type="http://schemas.openxmlformats.org/officeDocument/2006/relationships/image" Target="../media/image200.jpeg"/><Relationship Id="rId4" Type="http://schemas.openxmlformats.org/officeDocument/2006/relationships/image" Target="../media/image2.png"/><Relationship Id="rId9" Type="http://schemas.openxmlformats.org/officeDocument/2006/relationships/image" Target="../media/image19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4.png"/><Relationship Id="rId12" Type="http://schemas.openxmlformats.org/officeDocument/2006/relationships/image" Target="../media/image2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6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10" Type="http://schemas.openxmlformats.org/officeDocument/2006/relationships/image" Target="../media/image205.jpeg"/><Relationship Id="rId4" Type="http://schemas.openxmlformats.org/officeDocument/2006/relationships/image" Target="../media/image155.png"/><Relationship Id="rId9" Type="http://schemas.openxmlformats.org/officeDocument/2006/relationships/image" Target="../media/image156.png"/><Relationship Id="rId14" Type="http://schemas.openxmlformats.org/officeDocument/2006/relationships/image" Target="../media/image2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3.png"/><Relationship Id="rId3" Type="http://schemas.openxmlformats.org/officeDocument/2006/relationships/image" Target="../media/image173.png"/><Relationship Id="rId7" Type="http://schemas.openxmlformats.org/officeDocument/2006/relationships/image" Target="../media/image210.jpe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14.png"/><Relationship Id="rId5" Type="http://schemas.openxmlformats.org/officeDocument/2006/relationships/image" Target="../media/image3.png"/><Relationship Id="rId10" Type="http://schemas.openxmlformats.org/officeDocument/2006/relationships/image" Target="../media/image213.png"/><Relationship Id="rId4" Type="http://schemas.openxmlformats.org/officeDocument/2006/relationships/image" Target="../media/image2.png"/><Relationship Id="rId9" Type="http://schemas.openxmlformats.org/officeDocument/2006/relationships/image" Target="../media/image2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3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1.png"/><Relationship Id="rId5" Type="http://schemas.openxmlformats.org/officeDocument/2006/relationships/image" Target="../media/image23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7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3.png"/><Relationship Id="rId3" Type="http://schemas.openxmlformats.org/officeDocument/2006/relationships/image" Target="../media/image216.png"/><Relationship Id="rId7" Type="http://schemas.openxmlformats.org/officeDocument/2006/relationships/image" Target="../media/image2.png"/><Relationship Id="rId12" Type="http://schemas.openxmlformats.org/officeDocument/2006/relationships/image" Target="../media/image2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220.png"/><Relationship Id="rId5" Type="http://schemas.openxmlformats.org/officeDocument/2006/relationships/image" Target="../media/image218.png"/><Relationship Id="rId10" Type="http://schemas.openxmlformats.org/officeDocument/2006/relationships/image" Target="../media/image219.jpeg"/><Relationship Id="rId4" Type="http://schemas.openxmlformats.org/officeDocument/2006/relationships/image" Target="../media/image217.jpeg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eg"/><Relationship Id="rId3" Type="http://schemas.openxmlformats.org/officeDocument/2006/relationships/image" Target="../media/image2.png"/><Relationship Id="rId7" Type="http://schemas.openxmlformats.org/officeDocument/2006/relationships/image" Target="../media/image2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eg"/><Relationship Id="rId3" Type="http://schemas.openxmlformats.org/officeDocument/2006/relationships/image" Target="../media/image225.png"/><Relationship Id="rId7" Type="http://schemas.openxmlformats.org/officeDocument/2006/relationships/image" Target="../media/image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55.png"/><Relationship Id="rId9" Type="http://schemas.openxmlformats.org/officeDocument/2006/relationships/image" Target="../media/image22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7.png"/><Relationship Id="rId7" Type="http://schemas.openxmlformats.org/officeDocument/2006/relationships/image" Target="../media/image23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3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7.png"/><Relationship Id="rId7" Type="http://schemas.openxmlformats.org/officeDocument/2006/relationships/image" Target="../media/image23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241.png"/><Relationship Id="rId4" Type="http://schemas.openxmlformats.org/officeDocument/2006/relationships/image" Target="../media/image23.png"/><Relationship Id="rId9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81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9.png"/><Relationship Id="rId5" Type="http://schemas.openxmlformats.org/officeDocument/2006/relationships/image" Target="../media/image2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7.png"/><Relationship Id="rId7" Type="http://schemas.openxmlformats.org/officeDocument/2006/relationships/image" Target="../media/image2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7.png"/><Relationship Id="rId7" Type="http://schemas.openxmlformats.org/officeDocument/2006/relationships/image" Target="../media/image2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7.png"/><Relationship Id="rId7" Type="http://schemas.openxmlformats.org/officeDocument/2006/relationships/image" Target="../media/image2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7.png"/><Relationship Id="rId7" Type="http://schemas.openxmlformats.org/officeDocument/2006/relationships/image" Target="../media/image2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231.png"/><Relationship Id="rId4" Type="http://schemas.openxmlformats.org/officeDocument/2006/relationships/image" Target="../media/image23.png"/><Relationship Id="rId9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7.png"/><Relationship Id="rId7" Type="http://schemas.openxmlformats.org/officeDocument/2006/relationships/image" Target="../media/image25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7.png"/><Relationship Id="rId7" Type="http://schemas.openxmlformats.org/officeDocument/2006/relationships/image" Target="../media/image2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256.png"/><Relationship Id="rId4" Type="http://schemas.openxmlformats.org/officeDocument/2006/relationships/image" Target="../media/image23.png"/><Relationship Id="rId9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7.png"/><Relationship Id="rId7" Type="http://schemas.openxmlformats.org/officeDocument/2006/relationships/image" Target="../media/image2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61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63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6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69.jpeg"/><Relationship Id="rId4" Type="http://schemas.openxmlformats.org/officeDocument/2006/relationships/image" Target="../media/image7.png"/><Relationship Id="rId9" Type="http://schemas.openxmlformats.org/officeDocument/2006/relationships/image" Target="../media/image268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72.jpeg"/><Relationship Id="rId4" Type="http://schemas.openxmlformats.org/officeDocument/2006/relationships/image" Target="../media/image7.png"/><Relationship Id="rId9" Type="http://schemas.openxmlformats.org/officeDocument/2006/relationships/image" Target="../media/image27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73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76.jpeg"/><Relationship Id="rId4" Type="http://schemas.openxmlformats.org/officeDocument/2006/relationships/image" Target="../media/image7.png"/><Relationship Id="rId9" Type="http://schemas.openxmlformats.org/officeDocument/2006/relationships/image" Target="../media/image275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79.png"/><Relationship Id="rId4" Type="http://schemas.openxmlformats.org/officeDocument/2006/relationships/image" Target="../media/image7.png"/><Relationship Id="rId9" Type="http://schemas.openxmlformats.org/officeDocument/2006/relationships/image" Target="../media/image27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8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85.png"/><Relationship Id="rId5" Type="http://schemas.openxmlformats.org/officeDocument/2006/relationships/image" Target="../media/image23.png"/><Relationship Id="rId10" Type="http://schemas.openxmlformats.org/officeDocument/2006/relationships/image" Target="../media/image284.png"/><Relationship Id="rId4" Type="http://schemas.openxmlformats.org/officeDocument/2006/relationships/image" Target="../media/image7.png"/><Relationship Id="rId9" Type="http://schemas.openxmlformats.org/officeDocument/2006/relationships/image" Target="../media/image28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87.png"/><Relationship Id="rId4" Type="http://schemas.openxmlformats.org/officeDocument/2006/relationships/image" Target="../media/image7.png"/><Relationship Id="rId9" Type="http://schemas.openxmlformats.org/officeDocument/2006/relationships/image" Target="../media/image286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90.png"/><Relationship Id="rId4" Type="http://schemas.openxmlformats.org/officeDocument/2006/relationships/image" Target="../media/image7.png"/><Relationship Id="rId9" Type="http://schemas.openxmlformats.org/officeDocument/2006/relationships/image" Target="../media/image2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94.png"/><Relationship Id="rId4" Type="http://schemas.openxmlformats.org/officeDocument/2006/relationships/image" Target="../media/image7.png"/><Relationship Id="rId9" Type="http://schemas.openxmlformats.org/officeDocument/2006/relationships/image" Target="../media/image29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297.jpeg"/><Relationship Id="rId4" Type="http://schemas.openxmlformats.org/officeDocument/2006/relationships/image" Target="../media/image7.png"/><Relationship Id="rId9" Type="http://schemas.openxmlformats.org/officeDocument/2006/relationships/image" Target="../media/image296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0.jpeg"/><Relationship Id="rId5" Type="http://schemas.openxmlformats.org/officeDocument/2006/relationships/image" Target="../media/image23.png"/><Relationship Id="rId10" Type="http://schemas.openxmlformats.org/officeDocument/2006/relationships/image" Target="../media/image299.png"/><Relationship Id="rId4" Type="http://schemas.openxmlformats.org/officeDocument/2006/relationships/image" Target="../media/image7.png"/><Relationship Id="rId9" Type="http://schemas.openxmlformats.org/officeDocument/2006/relationships/image" Target="../media/image182.jpe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jpeg"/><Relationship Id="rId13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30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04.png"/><Relationship Id="rId5" Type="http://schemas.openxmlformats.org/officeDocument/2006/relationships/image" Target="../media/image23.png"/><Relationship Id="rId10" Type="http://schemas.openxmlformats.org/officeDocument/2006/relationships/image" Target="../media/image303.png"/><Relationship Id="rId4" Type="http://schemas.openxmlformats.org/officeDocument/2006/relationships/image" Target="../media/image7.png"/><Relationship Id="rId9" Type="http://schemas.openxmlformats.org/officeDocument/2006/relationships/image" Target="../media/image30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jpe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10" Type="http://schemas.openxmlformats.org/officeDocument/2006/relationships/image" Target="../media/image308.jpeg"/><Relationship Id="rId4" Type="http://schemas.openxmlformats.org/officeDocument/2006/relationships/image" Target="../media/image7.png"/><Relationship Id="rId9" Type="http://schemas.openxmlformats.org/officeDocument/2006/relationships/image" Target="../media/image307.jpe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" Type="http://schemas.openxmlformats.org/officeDocument/2006/relationships/image" Target="../media/image23.png"/><Relationship Id="rId21" Type="http://schemas.openxmlformats.org/officeDocument/2006/relationships/image" Target="../media/image330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" Type="http://schemas.openxmlformats.org/officeDocument/2006/relationships/image" Target="../media/image51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20.png"/><Relationship Id="rId5" Type="http://schemas.openxmlformats.org/officeDocument/2006/relationships/image" Target="../media/image8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4" Type="http://schemas.openxmlformats.org/officeDocument/2006/relationships/image" Target="../media/image11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34.png"/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3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3.png"/><Relationship Id="rId5" Type="http://schemas.openxmlformats.org/officeDocument/2006/relationships/image" Target="../media/image332.png"/><Relationship Id="rId15" Type="http://schemas.openxmlformats.org/officeDocument/2006/relationships/image" Target="../media/image316.png"/><Relationship Id="rId10" Type="http://schemas.openxmlformats.org/officeDocument/2006/relationships/image" Target="../media/image330.png"/><Relationship Id="rId4" Type="http://schemas.openxmlformats.org/officeDocument/2006/relationships/image" Target="../media/image11.png"/><Relationship Id="rId9" Type="http://schemas.openxmlformats.org/officeDocument/2006/relationships/image" Target="../media/image318.png"/><Relationship Id="rId14" Type="http://schemas.openxmlformats.org/officeDocument/2006/relationships/image" Target="../media/image32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26" Type="http://schemas.openxmlformats.org/officeDocument/2006/relationships/image" Target="../media/image355.png"/><Relationship Id="rId3" Type="http://schemas.openxmlformats.org/officeDocument/2006/relationships/image" Target="../media/image23.png"/><Relationship Id="rId21" Type="http://schemas.openxmlformats.org/officeDocument/2006/relationships/image" Target="../media/image350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2" Type="http://schemas.openxmlformats.org/officeDocument/2006/relationships/image" Target="../media/image51.png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24" Type="http://schemas.openxmlformats.org/officeDocument/2006/relationships/image" Target="../media/image353.png"/><Relationship Id="rId5" Type="http://schemas.openxmlformats.org/officeDocument/2006/relationships/image" Target="../media/image8.png"/><Relationship Id="rId15" Type="http://schemas.openxmlformats.org/officeDocument/2006/relationships/image" Target="../media/image344.png"/><Relationship Id="rId23" Type="http://schemas.openxmlformats.org/officeDocument/2006/relationships/image" Target="../media/image352.png"/><Relationship Id="rId10" Type="http://schemas.openxmlformats.org/officeDocument/2006/relationships/image" Target="../media/image339.png"/><Relationship Id="rId19" Type="http://schemas.openxmlformats.org/officeDocument/2006/relationships/image" Target="../media/image348.png"/><Relationship Id="rId4" Type="http://schemas.openxmlformats.org/officeDocument/2006/relationships/image" Target="../media/image11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Relationship Id="rId22" Type="http://schemas.openxmlformats.org/officeDocument/2006/relationships/image" Target="../media/image351.png"/><Relationship Id="rId27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29.png"/><Relationship Id="rId7" Type="http://schemas.openxmlformats.org/officeDocument/2006/relationships/image" Target="../media/image9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7720" y="-47113"/>
            <a:ext cx="16788056" cy="10299060"/>
            <a:chOff x="1507122" y="0"/>
            <a:chExt cx="16788056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88056" cy="102990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91430" y="527425"/>
            <a:ext cx="2803620" cy="10400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0232" y="342900"/>
            <a:ext cx="260454" cy="260454"/>
            <a:chOff x="4379957" y="491218"/>
            <a:chExt cx="260454" cy="26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4379957" y="491218"/>
              <a:ext cx="260454" cy="2604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01604" y="951927"/>
            <a:ext cx="3882456" cy="645458"/>
            <a:chOff x="14201604" y="951927"/>
            <a:chExt cx="3882456" cy="645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4201604" y="951927"/>
              <a:ext cx="3882456" cy="6454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4101099" y="1032756"/>
            <a:ext cx="2854003" cy="5099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05000" y="5974689"/>
            <a:ext cx="3919252" cy="4000202"/>
            <a:chOff x="1923507" y="5974689"/>
            <a:chExt cx="3919252" cy="40002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923507" y="5974689"/>
              <a:ext cx="3919252" cy="40002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01137" y="6007590"/>
            <a:ext cx="3919252" cy="4000202"/>
            <a:chOff x="6001137" y="6007590"/>
            <a:chExt cx="3919252" cy="40002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6001137" y="6007590"/>
              <a:ext cx="3919252" cy="40002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85010" y="5974689"/>
            <a:ext cx="3919252" cy="4000202"/>
            <a:chOff x="14146843" y="5984213"/>
            <a:chExt cx="3919252" cy="400020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4146843" y="5984213"/>
              <a:ext cx="3919252" cy="40002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66096" y="6003261"/>
            <a:ext cx="3919252" cy="4000202"/>
            <a:chOff x="10066096" y="6003261"/>
            <a:chExt cx="3919252" cy="40002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066096" y="6003261"/>
              <a:ext cx="3919252" cy="400020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2245983" y="6544504"/>
            <a:ext cx="1841745" cy="5737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277529" y="7009524"/>
            <a:ext cx="2289798" cy="140565"/>
            <a:chOff x="2277529" y="7009524"/>
            <a:chExt cx="2289798" cy="1405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2277529" y="7009524"/>
              <a:ext cx="2289798" cy="14056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6423038" y="6544504"/>
            <a:ext cx="2041763" cy="58324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54582" y="7009524"/>
            <a:ext cx="2289798" cy="140565"/>
            <a:chOff x="6454582" y="7009524"/>
            <a:chExt cx="2289798" cy="14056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6454582" y="7009524"/>
              <a:ext cx="2289798" cy="14056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10449295" y="6544504"/>
            <a:ext cx="1217878" cy="58324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490347" y="7009524"/>
            <a:ext cx="2289798" cy="140565"/>
            <a:chOff x="10490347" y="7009524"/>
            <a:chExt cx="2289798" cy="14056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10490347" y="7009524"/>
              <a:ext cx="2289798" cy="14056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14525581" y="6544504"/>
            <a:ext cx="1217878" cy="58324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525581" y="7009524"/>
            <a:ext cx="2289798" cy="140565"/>
            <a:chOff x="14557160" y="7009524"/>
            <a:chExt cx="2289798" cy="14056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14557160" y="7009524"/>
              <a:ext cx="2289798" cy="1405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51907" y="7633335"/>
            <a:ext cx="3243478" cy="35714"/>
            <a:chOff x="2251907" y="7633335"/>
            <a:chExt cx="3243478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2251907" y="7633335"/>
              <a:ext cx="3243478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259746" y="8177965"/>
            <a:ext cx="3243478" cy="35714"/>
            <a:chOff x="2259746" y="8177965"/>
            <a:chExt cx="3243478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2259746" y="8177965"/>
              <a:ext cx="3243478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50222" y="8790664"/>
            <a:ext cx="3243478" cy="35714"/>
            <a:chOff x="2250222" y="8790664"/>
            <a:chExt cx="3243478" cy="35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2250222" y="8790664"/>
              <a:ext cx="3243478" cy="3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250222" y="9352568"/>
            <a:ext cx="3243478" cy="35714"/>
            <a:chOff x="2250222" y="9352568"/>
            <a:chExt cx="3243478" cy="357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2250222" y="9352568"/>
              <a:ext cx="3243478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56214" y="7633335"/>
            <a:ext cx="3243478" cy="35714"/>
            <a:chOff x="6356214" y="7633335"/>
            <a:chExt cx="3243478" cy="3571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6356214" y="7633335"/>
              <a:ext cx="3243478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364053" y="8177965"/>
            <a:ext cx="3243478" cy="35714"/>
            <a:chOff x="6364053" y="8177965"/>
            <a:chExt cx="3243478" cy="3571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6364053" y="8177965"/>
              <a:ext cx="3243478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354529" y="8790664"/>
            <a:ext cx="3243478" cy="35714"/>
            <a:chOff x="6354529" y="8790664"/>
            <a:chExt cx="3243478" cy="357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6354529" y="8790664"/>
              <a:ext cx="3243478" cy="35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354529" y="9352568"/>
            <a:ext cx="3243478" cy="35714"/>
            <a:chOff x="6354529" y="9352568"/>
            <a:chExt cx="3243478" cy="357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6354529" y="9352568"/>
              <a:ext cx="3243478" cy="35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415456" y="7633335"/>
            <a:ext cx="3243478" cy="35714"/>
            <a:chOff x="10415456" y="7633335"/>
            <a:chExt cx="3243478" cy="3571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0415456" y="7633335"/>
              <a:ext cx="3243478" cy="357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423294" y="8177965"/>
            <a:ext cx="3243478" cy="35714"/>
            <a:chOff x="10423294" y="8177965"/>
            <a:chExt cx="3243478" cy="3571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0423294" y="8177965"/>
              <a:ext cx="3243478" cy="35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413771" y="8790664"/>
            <a:ext cx="3243478" cy="35714"/>
            <a:chOff x="10413771" y="8790664"/>
            <a:chExt cx="3243478" cy="3571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0413771" y="8790664"/>
              <a:ext cx="3243478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413771" y="9352568"/>
            <a:ext cx="3243478" cy="35714"/>
            <a:chOff x="10413771" y="9352568"/>
            <a:chExt cx="3243478" cy="3571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0413771" y="9352568"/>
              <a:ext cx="3243478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476747" y="7633335"/>
            <a:ext cx="3243478" cy="35714"/>
            <a:chOff x="14476747" y="7633335"/>
            <a:chExt cx="3243478" cy="3571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4476747" y="7633335"/>
              <a:ext cx="3243478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484585" y="8177965"/>
            <a:ext cx="3243478" cy="35714"/>
            <a:chOff x="14484585" y="8177965"/>
            <a:chExt cx="3243478" cy="3571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4484585" y="8177965"/>
              <a:ext cx="3243478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475062" y="8790664"/>
            <a:ext cx="3243478" cy="35714"/>
            <a:chOff x="14475062" y="8790664"/>
            <a:chExt cx="3243478" cy="3571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4475062" y="8790664"/>
              <a:ext cx="3243478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475062" y="9352568"/>
            <a:ext cx="3243478" cy="35714"/>
            <a:chOff x="14475062" y="9352568"/>
            <a:chExt cx="3243478" cy="3571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4475062" y="9352568"/>
              <a:ext cx="3243478" cy="35714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4426024" y="7101227"/>
            <a:ext cx="3433615" cy="2290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공모전등록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수정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삭제 우승자등록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디자인 응모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파일 등록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수정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삭제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회원정보 수정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,</a:t>
            </a: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탈퇴</a:t>
            </a:r>
            <a:endParaRPr lang="en-US" altLang="ko-KR" sz="1600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5909958" y="2145561"/>
            <a:ext cx="3845842" cy="3723835"/>
          </a:xfrm>
          <a:prstGeom prst="ellipse">
            <a:avLst/>
          </a:prstGeom>
          <a:blipFill dpi="0" rotWithShape="1">
            <a:blip r:embed="rId16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106227" y="1994703"/>
            <a:ext cx="3845842" cy="3723835"/>
          </a:xfrm>
          <a:prstGeom prst="ellipse">
            <a:avLst/>
          </a:prstGeom>
          <a:blipFill dpi="0" rotWithShape="1">
            <a:blip r:embed="rId17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85068" y="2144506"/>
            <a:ext cx="3845842" cy="3723835"/>
          </a:xfrm>
          <a:prstGeom prst="ellipse">
            <a:avLst/>
          </a:prstGeom>
          <a:blipFill dpi="0" rotWithShape="1">
            <a:blip r:embed="rId18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033746" y="2058265"/>
            <a:ext cx="3845842" cy="3723835"/>
          </a:xfrm>
          <a:prstGeom prst="ellipse">
            <a:avLst/>
          </a:prstGeom>
          <a:blipFill dpi="0" rotWithShape="1">
            <a:blip r:embed="rId19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64677" y="7101227"/>
            <a:ext cx="3433615" cy="2290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회원가입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로그인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행사 견적서 등록 삭제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제안서 등록 삭제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관리자페이지 </a:t>
            </a:r>
            <a:endParaRPr lang="en-US" altLang="ko-KR" sz="1600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9684" y="7087716"/>
            <a:ext cx="3433615" cy="2290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채팅</a:t>
            </a:r>
            <a:r>
              <a:rPr lang="en-US" altLang="ko-KR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(Web Socket)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포트폴리오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블라인드게시판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사회자 의뢰</a:t>
            </a:r>
            <a:endParaRPr lang="en-US" altLang="ko-KR" sz="1600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68136" y="7101227"/>
            <a:ext cx="3433615" cy="2290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구인게시판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구직자 채용 및 취소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홍보게시판</a:t>
            </a:r>
          </a:p>
          <a:p>
            <a:pPr>
              <a:lnSpc>
                <a:spcPct val="250000"/>
              </a:lnSpc>
            </a:pPr>
            <a:r>
              <a:rPr lang="ko-KR" altLang="en-US" sz="1600" b="1">
                <a:solidFill>
                  <a:schemeClr val="tx1"/>
                </a:solidFill>
                <a:latin typeface="G마켓 산스 Medium"/>
                <a:ea typeface="G마켓 산스 Medium"/>
              </a:rPr>
              <a:t>공지사항 게시판</a:t>
            </a:r>
            <a:endParaRPr lang="en-US" altLang="ko-KR" sz="1600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0" y="-41977"/>
            <a:ext cx="1507122" cy="1840986"/>
            <a:chOff x="0" y="-41977"/>
            <a:chExt cx="1507122" cy="18409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2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6502" y="380216"/>
              <a:ext cx="57500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01</a:t>
              </a:r>
              <a:endParaRPr lang="ko-KR" altLang="en-US" sz="2300" b="1">
                <a:solidFill>
                  <a:srgbClr val="FDD935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6691" y="1084098"/>
              <a:ext cx="779473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30" y="-41076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0746" y="419100"/>
            <a:ext cx="260454" cy="260454"/>
            <a:chOff x="4802908" y="558161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4802908" y="558161"/>
              <a:ext cx="260454" cy="260454"/>
            </a:xfrm>
            <a:prstGeom prst="rect">
              <a:avLst/>
            </a:prstGeom>
          </p:spPr>
        </p:pic>
      </p:grpSp>
      <p:sp>
        <p:nvSpPr>
          <p:cNvPr id="1005" name="직사각형 1004"/>
          <p:cNvSpPr txBox="1"/>
          <p:nvPr/>
        </p:nvSpPr>
        <p:spPr>
          <a:xfrm>
            <a:off x="1979711" y="620688"/>
            <a:ext cx="2160241" cy="84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구성도</a:t>
            </a:r>
          </a:p>
        </p:txBody>
      </p:sp>
      <p:pic>
        <p:nvPicPr>
          <p:cNvPr id="1008" name="그림 1007"/>
          <p:cNvPicPr/>
          <p:nvPr/>
        </p:nvPicPr>
        <p:blipFill rotWithShape="1">
          <a:blip r:embed="rId7">
            <a:alphaModFix/>
            <a:lum/>
          </a:blip>
          <a:srcRect l="11810" t="25980" r="24210" b="33330"/>
          <a:stretch>
            <a:fillRect/>
          </a:stretch>
        </p:blipFill>
        <p:spPr>
          <a:xfrm>
            <a:off x="3606150" y="1880828"/>
            <a:ext cx="11375201" cy="4068451"/>
          </a:xfrm>
          <a:prstGeom prst="rect">
            <a:avLst/>
          </a:prstGeom>
        </p:spPr>
      </p:pic>
      <p:pic>
        <p:nvPicPr>
          <p:cNvPr id="1009" name="그림 1008"/>
          <p:cNvPicPr/>
          <p:nvPr/>
        </p:nvPicPr>
        <p:blipFill rotWithShape="1">
          <a:blip r:embed="rId8">
            <a:alphaModFix/>
            <a:lum/>
          </a:blip>
          <a:srcRect l="6290" t="13200" r="24220" b="44100"/>
          <a:stretch>
            <a:fillRect/>
          </a:stretch>
        </p:blipFill>
        <p:spPr>
          <a:xfrm>
            <a:off x="3606150" y="6043675"/>
            <a:ext cx="12019586" cy="41540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09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10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1011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2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3" name="TextBox 8"/>
            <p:cNvSpPr txBox="1"/>
            <p:nvPr/>
          </p:nvSpPr>
          <p:spPr>
            <a:xfrm>
              <a:off x="66502" y="380215"/>
              <a:ext cx="575002" cy="43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10</a:t>
              </a:r>
            </a:p>
          </p:txBody>
        </p:sp>
        <p:sp>
          <p:nvSpPr>
            <p:cNvPr id="1014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1977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0746" y="419100"/>
            <a:ext cx="260454" cy="260454"/>
            <a:chOff x="4802908" y="558161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4802908" y="558161"/>
              <a:ext cx="260454" cy="260454"/>
            </a:xfrm>
            <a:prstGeom prst="rect">
              <a:avLst/>
            </a:prstGeom>
          </p:spPr>
        </p:pic>
      </p:grpSp>
      <p:sp>
        <p:nvSpPr>
          <p:cNvPr id="1005" name="직사각형 1004"/>
          <p:cNvSpPr txBox="1"/>
          <p:nvPr/>
        </p:nvSpPr>
        <p:spPr>
          <a:xfrm>
            <a:off x="1979711" y="620688"/>
            <a:ext cx="2160241" cy="84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구성도</a:t>
            </a:r>
          </a:p>
        </p:txBody>
      </p:sp>
      <p:pic>
        <p:nvPicPr>
          <p:cNvPr id="1008" name="그림 1007"/>
          <p:cNvPicPr/>
          <p:nvPr/>
        </p:nvPicPr>
        <p:blipFill rotWithShape="1">
          <a:blip r:embed="rId7">
            <a:alphaModFix/>
            <a:lum/>
          </a:blip>
          <a:srcRect l="2760" t="56700" r="24210" b="16000"/>
          <a:stretch>
            <a:fillRect/>
          </a:stretch>
        </p:blipFill>
        <p:spPr>
          <a:xfrm>
            <a:off x="2952328" y="6858000"/>
            <a:ext cx="13356976" cy="2808312"/>
          </a:xfrm>
          <a:prstGeom prst="rect">
            <a:avLst/>
          </a:prstGeom>
        </p:spPr>
      </p:pic>
      <p:pic>
        <p:nvPicPr>
          <p:cNvPr id="1009" name="그림 1008"/>
          <p:cNvPicPr/>
          <p:nvPr/>
        </p:nvPicPr>
        <p:blipFill rotWithShape="1">
          <a:blip r:embed="rId8">
            <a:alphaModFix/>
            <a:lum/>
          </a:blip>
          <a:srcRect l="9640" t="30880" r="20470" b="26420"/>
          <a:stretch>
            <a:fillRect/>
          </a:stretch>
        </p:blipFill>
        <p:spPr>
          <a:xfrm>
            <a:off x="2915816" y="2276871"/>
            <a:ext cx="12781420" cy="4392488"/>
          </a:xfrm>
          <a:prstGeom prst="rect">
            <a:avLst/>
          </a:prstGeom>
        </p:spPr>
      </p:pic>
      <p:cxnSp>
        <p:nvCxnSpPr>
          <p:cNvPr id="1011" name="직선 연결선 1010"/>
          <p:cNvCxnSpPr/>
          <p:nvPr/>
        </p:nvCxnSpPr>
        <p:spPr>
          <a:xfrm rot="16200000" flipH="1">
            <a:off x="5827631" y="8105011"/>
            <a:ext cx="1298526" cy="66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10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12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1013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4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5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11</a:t>
              </a:r>
            </a:p>
          </p:txBody>
        </p:sp>
        <p:sp>
          <p:nvSpPr>
            <p:cNvPr id="1016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3221" y="5660575"/>
            <a:ext cx="3709998" cy="24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73074" y="6289289"/>
            <a:ext cx="3427921" cy="3427921"/>
            <a:chOff x="14373074" y="6289289"/>
            <a:chExt cx="3427921" cy="3427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4373074" y="6289289"/>
              <a:ext cx="3427921" cy="3427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99272" y="1448008"/>
            <a:ext cx="9487170" cy="7389698"/>
            <a:chOff x="4399272" y="1448008"/>
            <a:chExt cx="9487170" cy="738969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34469" y="1448008"/>
              <a:ext cx="7954727" cy="7389698"/>
              <a:chOff x="5134469" y="1448008"/>
              <a:chExt cx="7954727" cy="738969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134469" y="1448008"/>
                <a:ext cx="7954727" cy="73896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819937" y="1601743"/>
              <a:ext cx="8583792" cy="7059703"/>
              <a:chOff x="4819937" y="1601743"/>
              <a:chExt cx="8583792" cy="70597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4819937" y="1601743"/>
                <a:ext cx="8583792" cy="705970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205738" y="3432233"/>
              <a:ext cx="8527424" cy="3568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그룹 2"/>
          <p:cNvGrpSpPr/>
          <p:nvPr/>
        </p:nvGrpSpPr>
        <p:grpSpPr>
          <a:xfrm>
            <a:off x="5693760" y="1795128"/>
            <a:ext cx="7913880" cy="6904080"/>
            <a:chOff x="5693760" y="725040"/>
            <a:chExt cx="7913880" cy="6904080"/>
          </a:xfrm>
        </p:grpSpPr>
        <p:grpSp>
          <p:nvGrpSpPr>
            <p:cNvPr id="332" name="그룹 1001"/>
            <p:cNvGrpSpPr/>
            <p:nvPr/>
          </p:nvGrpSpPr>
          <p:grpSpPr>
            <a:xfrm>
              <a:off x="5983920" y="725040"/>
              <a:ext cx="7333920" cy="6904080"/>
              <a:chOff x="5983920" y="725040"/>
              <a:chExt cx="7333920" cy="6904080"/>
            </a:xfrm>
          </p:grpSpPr>
          <p:pic>
            <p:nvPicPr>
              <p:cNvPr id="333" name="Object 3"/>
              <p:cNvPicPr/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983920" y="72504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34" name="그룹 1002"/>
            <p:cNvGrpSpPr/>
            <p:nvPr/>
          </p:nvGrpSpPr>
          <p:grpSpPr>
            <a:xfrm>
              <a:off x="5693760" y="822240"/>
              <a:ext cx="7913880" cy="6640920"/>
              <a:chOff x="5693760" y="822240"/>
              <a:chExt cx="7913880" cy="6640920"/>
            </a:xfrm>
          </p:grpSpPr>
          <p:pic>
            <p:nvPicPr>
              <p:cNvPr id="335" name="Object 6"/>
              <p:cNvPicPr/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5693760" y="82224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36" name="그룹 1003"/>
          <p:cNvGrpSpPr/>
          <p:nvPr/>
        </p:nvGrpSpPr>
        <p:grpSpPr>
          <a:xfrm>
            <a:off x="0" y="0"/>
            <a:ext cx="1479960" cy="10309320"/>
            <a:chOff x="0" y="0"/>
            <a:chExt cx="1479960" cy="10309320"/>
          </a:xfrm>
        </p:grpSpPr>
        <p:pic>
          <p:nvPicPr>
            <p:cNvPr id="337" name="Object 9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79960" cy="1030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38" name="Object 14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2960" y="5819040"/>
            <a:ext cx="3709440" cy="24300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"/>
          <p:cNvSpPr/>
          <p:nvPr/>
        </p:nvSpPr>
        <p:spPr>
          <a:xfrm>
            <a:off x="6237000" y="4475688"/>
            <a:ext cx="682668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6300" b="0" spc="5">
                <a:solidFill>
                  <a:srgbClr val="000000"/>
                </a:solidFill>
                <a:latin typeface="G마켓 산스 Bold"/>
                <a:ea typeface="G마켓 산스 Bold"/>
              </a:rPr>
              <a:t>회원가입 </a:t>
            </a:r>
            <a:r>
              <a:rPr lang="en-US" altLang="en-US" sz="6300" b="0" spc="5">
                <a:solidFill>
                  <a:srgbClr val="000000"/>
                </a:solidFill>
                <a:latin typeface="G마켓 산스 Bold"/>
                <a:ea typeface="G마켓 산스 Bold"/>
              </a:rPr>
              <a:t>&amp; </a:t>
            </a:r>
            <a:r>
              <a:rPr lang="ko-KR" altLang="en-US" sz="6300" b="0" spc="5">
                <a:solidFill>
                  <a:srgbClr val="000000"/>
                </a:solidFill>
                <a:latin typeface="G마켓 산스 Bold"/>
                <a:ea typeface="G마켓 산스 Bold"/>
              </a:rPr>
              <a:t>로그인</a:t>
            </a:r>
            <a:endParaRPr lang="en-US" altLang="en-US" sz="6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0" name="TextBox 7"/>
          <p:cNvSpPr/>
          <p:nvPr/>
        </p:nvSpPr>
        <p:spPr>
          <a:xfrm>
            <a:off x="8205480" y="5639928"/>
            <a:ext cx="288900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그룹 1001"/>
          <p:cNvGrpSpPr/>
          <p:nvPr/>
        </p:nvGrpSpPr>
        <p:grpSpPr>
          <a:xfrm>
            <a:off x="1506600" y="0"/>
            <a:ext cx="16777800" cy="10298520"/>
            <a:chOff x="1506600" y="0"/>
            <a:chExt cx="16777800" cy="10298520"/>
          </a:xfrm>
        </p:grpSpPr>
        <p:pic>
          <p:nvPicPr>
            <p:cNvPr id="342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60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3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344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5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346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47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348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349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0" name="직사각형 1018"/>
          <p:cNvSpPr/>
          <p:nvPr/>
        </p:nvSpPr>
        <p:spPr>
          <a:xfrm>
            <a:off x="1981080" y="609480"/>
            <a:ext cx="86097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회원가입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일반회원 회원가입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51" name="그림 1020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0166040" y="6300000"/>
            <a:ext cx="5457600" cy="33523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352" name="그림 1024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922040" y="1969200"/>
            <a:ext cx="6535440" cy="81496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53" name="타원 1023"/>
          <p:cNvSpPr/>
          <p:nvPr/>
        </p:nvSpPr>
        <p:spPr>
          <a:xfrm>
            <a:off x="6839640" y="6232320"/>
            <a:ext cx="1465560" cy="62496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54" name="직선 화살표 연결선 1007"/>
          <p:cNvCxnSpPr/>
          <p:nvPr/>
        </p:nvCxnSpPr>
        <p:spPr>
          <a:xfrm flipV="1">
            <a:off x="7924680" y="3733560"/>
            <a:ext cx="1905840" cy="251532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355" name="그림 1025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0150200" y="3733920"/>
            <a:ext cx="7603560" cy="1828080"/>
          </a:xfrm>
          <a:prstGeom prst="rect">
            <a:avLst/>
          </a:prstGeom>
          <a:ln w="0">
            <a:noFill/>
          </a:ln>
        </p:spPr>
      </p:pic>
      <p:cxnSp>
        <p:nvCxnSpPr>
          <p:cNvPr id="356" name="직선 화살표 연결선 1007"/>
          <p:cNvCxnSpPr/>
          <p:nvPr/>
        </p:nvCxnSpPr>
        <p:spPr>
          <a:xfrm>
            <a:off x="13140000" y="5672520"/>
            <a:ext cx="720" cy="44820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357" name="그림 1027"/>
          <p:cNvPicPr/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0153080" y="2250720"/>
            <a:ext cx="5686560" cy="808920"/>
          </a:xfrm>
          <a:prstGeom prst="rect">
            <a:avLst/>
          </a:prstGeom>
          <a:ln w="0">
            <a:noFill/>
          </a:ln>
        </p:spPr>
      </p:pic>
      <p:cxnSp>
        <p:nvCxnSpPr>
          <p:cNvPr id="358" name="직선 화살표 연결선 1007"/>
          <p:cNvCxnSpPr/>
          <p:nvPr/>
        </p:nvCxnSpPr>
        <p:spPr>
          <a:xfrm>
            <a:off x="12600000" y="3152520"/>
            <a:ext cx="720" cy="44820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359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13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직선 연결선 359"/>
          <p:cNvSpPr/>
          <p:nvPr/>
        </p:nvSpPr>
        <p:spPr>
          <a:xfrm>
            <a:off x="6912000" y="2880000"/>
            <a:ext cx="360000" cy="360"/>
          </a:xfrm>
          <a:prstGeom prst="line">
            <a:avLst/>
          </a:prstGeom>
          <a:ln w="72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25999" tIns="0" rIns="125999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361" name="직선 연결선 360"/>
          <p:cNvSpPr/>
          <p:nvPr/>
        </p:nvSpPr>
        <p:spPr>
          <a:xfrm>
            <a:off x="6912000" y="5220000"/>
            <a:ext cx="360000" cy="360"/>
          </a:xfrm>
          <a:prstGeom prst="line">
            <a:avLst/>
          </a:prstGeom>
          <a:ln w="72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25999" tIns="0" rIns="125999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362" name="직선 연결선 361"/>
          <p:cNvSpPr/>
          <p:nvPr/>
        </p:nvSpPr>
        <p:spPr>
          <a:xfrm>
            <a:off x="7236000" y="2880000"/>
            <a:ext cx="360" cy="2340000"/>
          </a:xfrm>
          <a:prstGeom prst="line">
            <a:avLst/>
          </a:prstGeom>
          <a:ln w="72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25999" tIns="324000" rIns="125999" bIns="32400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363" name="직사각형 5"/>
          <p:cNvSpPr/>
          <p:nvPr/>
        </p:nvSpPr>
        <p:spPr>
          <a:xfrm>
            <a:off x="6842160" y="2160000"/>
            <a:ext cx="143748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유효성 검사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직사각형 31"/>
          <p:cNvSpPr/>
          <p:nvPr/>
        </p:nvSpPr>
        <p:spPr>
          <a:xfrm>
            <a:off x="15888240" y="5562360"/>
            <a:ext cx="186552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SMTP 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사용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타원 364"/>
          <p:cNvSpPr/>
          <p:nvPr/>
        </p:nvSpPr>
        <p:spPr>
          <a:xfrm>
            <a:off x="11153160" y="2238120"/>
            <a:ext cx="906480" cy="461520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8000" tIns="62999" rIns="108000" bIns="62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366" name="타원 365"/>
          <p:cNvSpPr/>
          <p:nvPr/>
        </p:nvSpPr>
        <p:spPr>
          <a:xfrm>
            <a:off x="10073160" y="3663360"/>
            <a:ext cx="1344240" cy="329400"/>
          </a:xfrm>
          <a:prstGeom prst="ellipse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108000" tIns="233280" rIns="108000" bIns="23328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367" name="직사각형 34"/>
          <p:cNvSpPr/>
          <p:nvPr/>
        </p:nvSpPr>
        <p:spPr>
          <a:xfrm>
            <a:off x="13500000" y="3060000"/>
            <a:ext cx="233748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6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자리 인증번호 생성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368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369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370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371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14</a:t>
              </a:r>
            </a:p>
          </p:txBody>
        </p:sp>
        <p:sp>
          <p:nvSpPr>
            <p:cNvPr id="372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그룹 1001"/>
          <p:cNvGrpSpPr/>
          <p:nvPr/>
        </p:nvGrpSpPr>
        <p:grpSpPr>
          <a:xfrm>
            <a:off x="1510560" y="0"/>
            <a:ext cx="16777800" cy="10298520"/>
            <a:chOff x="1510560" y="0"/>
            <a:chExt cx="16777800" cy="10298520"/>
          </a:xfrm>
        </p:grpSpPr>
        <p:pic>
          <p:nvPicPr>
            <p:cNvPr id="369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05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70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371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72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373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74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375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376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77" name="직사각형 1018"/>
          <p:cNvSpPr/>
          <p:nvPr/>
        </p:nvSpPr>
        <p:spPr>
          <a:xfrm>
            <a:off x="1981080" y="609480"/>
            <a:ext cx="86097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회원가입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일반회원 회원가입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78" name="그림 1019"/>
          <p:cNvPicPr/>
          <p:nvPr/>
        </p:nvPicPr>
        <p:blipFill rotWithShape="1">
          <a:blip r:embed="rId8">
            <a:alphaModFix/>
            <a:lum/>
          </a:blip>
          <a:srcRect b="39180"/>
          <a:stretch>
            <a:fillRect/>
          </a:stretch>
        </p:blipFill>
        <p:spPr>
          <a:xfrm>
            <a:off x="2057400" y="2895120"/>
            <a:ext cx="5028480" cy="2478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79" name="직사각형 1024"/>
          <p:cNvSpPr/>
          <p:nvPr/>
        </p:nvSpPr>
        <p:spPr>
          <a:xfrm>
            <a:off x="3260880" y="4800600"/>
            <a:ext cx="813240" cy="864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87120" rIns="89999" bIns="87120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</p:txBody>
      </p:sp>
      <p:cxnSp>
        <p:nvCxnSpPr>
          <p:cNvPr id="380" name="직선 화살표 연결선 1007"/>
          <p:cNvCxnSpPr>
            <a:stCxn id="381" idx="6"/>
          </p:cNvCxnSpPr>
          <p:nvPr/>
        </p:nvCxnSpPr>
        <p:spPr>
          <a:xfrm flipV="1">
            <a:off x="6386040" y="4267080"/>
            <a:ext cx="1246680" cy="56808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381" name="타원 1028"/>
          <p:cNvSpPr/>
          <p:nvPr/>
        </p:nvSpPr>
        <p:spPr>
          <a:xfrm>
            <a:off x="5733000" y="4583520"/>
            <a:ext cx="653040" cy="502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82" name="그림 1030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7780320" y="2841840"/>
            <a:ext cx="9745200" cy="2531520"/>
          </a:xfrm>
          <a:prstGeom prst="rect">
            <a:avLst/>
          </a:prstGeom>
          <a:ln w="0">
            <a:noFill/>
          </a:ln>
        </p:spPr>
      </p:pic>
      <p:pic>
        <p:nvPicPr>
          <p:cNvPr id="383" name="그림 1019"/>
          <p:cNvPicPr/>
          <p:nvPr/>
        </p:nvPicPr>
        <p:blipFill rotWithShape="1">
          <a:blip r:embed="rId8">
            <a:alphaModFix/>
            <a:lum/>
          </a:blip>
          <a:srcRect t="56760"/>
          <a:stretch>
            <a:fillRect/>
          </a:stretch>
        </p:blipFill>
        <p:spPr>
          <a:xfrm>
            <a:off x="9698400" y="7086600"/>
            <a:ext cx="6956280" cy="2437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84" name="직사각형 1020"/>
          <p:cNvSpPr/>
          <p:nvPr/>
        </p:nvSpPr>
        <p:spPr>
          <a:xfrm>
            <a:off x="14604480" y="7641720"/>
            <a:ext cx="813240" cy="864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87120" rIns="89999" bIns="87120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85" name="직사각형 1021"/>
          <p:cNvSpPr/>
          <p:nvPr/>
        </p:nvSpPr>
        <p:spPr>
          <a:xfrm>
            <a:off x="13741920" y="8087760"/>
            <a:ext cx="813240" cy="864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87120" rIns="89999" bIns="87120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86" name="직사각형 1022"/>
          <p:cNvSpPr/>
          <p:nvPr/>
        </p:nvSpPr>
        <p:spPr>
          <a:xfrm>
            <a:off x="13513320" y="8469000"/>
            <a:ext cx="813240" cy="864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87120" rIns="89999" bIns="87120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387" name="직사각형 1023"/>
          <p:cNvSpPr/>
          <p:nvPr/>
        </p:nvSpPr>
        <p:spPr>
          <a:xfrm>
            <a:off x="14122800" y="8860680"/>
            <a:ext cx="813240" cy="86400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87120" rIns="89999" bIns="87120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FFFFFF"/>
              </a:solidFill>
              <a:latin typeface="맑은 고딕"/>
            </a:endParaRPr>
          </a:p>
        </p:txBody>
      </p:sp>
      <p:cxnSp>
        <p:nvCxnSpPr>
          <p:cNvPr id="388" name="직선 화살표 연결선 1007"/>
          <p:cNvCxnSpPr/>
          <p:nvPr/>
        </p:nvCxnSpPr>
        <p:spPr>
          <a:xfrm>
            <a:off x="13176720" y="5410080"/>
            <a:ext cx="720" cy="144864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389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14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0" name="직사각형 8"/>
          <p:cNvSpPr/>
          <p:nvPr/>
        </p:nvSpPr>
        <p:spPr>
          <a:xfrm>
            <a:off x="12600000" y="2214720"/>
            <a:ext cx="492552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한국방송통신전파진흥원 자격증 진위확인 </a:t>
            </a: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API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타원 1"/>
          <p:cNvSpPr/>
          <p:nvPr/>
        </p:nvSpPr>
        <p:spPr>
          <a:xfrm>
            <a:off x="7740000" y="2784240"/>
            <a:ext cx="1259640" cy="31716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타원 2"/>
          <p:cNvSpPr/>
          <p:nvPr/>
        </p:nvSpPr>
        <p:spPr>
          <a:xfrm>
            <a:off x="12345840" y="4200840"/>
            <a:ext cx="988920" cy="25596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직선 연결선 392"/>
          <p:cNvSpPr/>
          <p:nvPr/>
        </p:nvSpPr>
        <p:spPr>
          <a:xfrm>
            <a:off x="7816320" y="5337720"/>
            <a:ext cx="3019680" cy="360"/>
          </a:xfrm>
          <a:prstGeom prst="line">
            <a:avLst/>
          </a:prstGeom>
          <a:ln w="3600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0" rIns="108000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grpSp>
        <p:nvGrpSpPr>
          <p:cNvPr id="394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39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396" name="Object 12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39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15</a:t>
              </a:r>
            </a:p>
          </p:txBody>
        </p:sp>
        <p:sp>
          <p:nvSpPr>
            <p:cNvPr id="39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그룹 1001"/>
          <p:cNvGrpSpPr/>
          <p:nvPr/>
        </p:nvGrpSpPr>
        <p:grpSpPr>
          <a:xfrm>
            <a:off x="1506600" y="0"/>
            <a:ext cx="16777800" cy="10298520"/>
            <a:chOff x="1506600" y="0"/>
            <a:chExt cx="16777800" cy="10298520"/>
          </a:xfrm>
        </p:grpSpPr>
        <p:pic>
          <p:nvPicPr>
            <p:cNvPr id="395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60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96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397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98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399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00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401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402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3" name="직사각형 1018"/>
          <p:cNvSpPr/>
          <p:nvPr/>
        </p:nvSpPr>
        <p:spPr>
          <a:xfrm>
            <a:off x="1981080" y="746640"/>
            <a:ext cx="86097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회원가입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업체회원 회원가입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04" name="그림 1005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833120" y="1980360"/>
            <a:ext cx="7120080" cy="7925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05" name="그림 1006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906120" y="2563560"/>
            <a:ext cx="7771680" cy="2666160"/>
          </a:xfrm>
          <a:prstGeom prst="rect">
            <a:avLst/>
          </a:prstGeom>
          <a:ln w="0">
            <a:noFill/>
          </a:ln>
        </p:spPr>
      </p:pic>
      <p:cxnSp>
        <p:nvCxnSpPr>
          <p:cNvPr id="406" name="직선 화살표 연결선 1007"/>
          <p:cNvCxnSpPr/>
          <p:nvPr/>
        </p:nvCxnSpPr>
        <p:spPr>
          <a:xfrm flipV="1">
            <a:off x="9067680" y="3581280"/>
            <a:ext cx="762840" cy="30564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407" name="타원 1028"/>
          <p:cNvSpPr/>
          <p:nvPr/>
        </p:nvSpPr>
        <p:spPr>
          <a:xfrm>
            <a:off x="7310880" y="3809880"/>
            <a:ext cx="1523160" cy="83736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08" name="그림 1009"/>
          <p:cNvPicPr/>
          <p:nvPr/>
        </p:nvPicPr>
        <p:blipFill rotWithShape="1">
          <a:blip r:embed="rId10">
            <a:alphaModFix/>
            <a:lum/>
          </a:blip>
          <a:srcRect l="48500" t="69010"/>
          <a:stretch>
            <a:fillRect/>
          </a:stretch>
        </p:blipFill>
        <p:spPr>
          <a:xfrm>
            <a:off x="9925560" y="5400000"/>
            <a:ext cx="4114080" cy="167580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pic>
        <p:nvPicPr>
          <p:cNvPr id="409" name="그림 1010"/>
          <p:cNvPicPr/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9900000" y="7560000"/>
            <a:ext cx="3600360" cy="2228400"/>
          </a:xfrm>
          <a:prstGeom prst="rect">
            <a:avLst/>
          </a:prstGeom>
          <a:ln w="0">
            <a:noFill/>
          </a:ln>
        </p:spPr>
      </p:pic>
      <p:sp>
        <p:nvSpPr>
          <p:cNvPr id="410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15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1" name="직사각형 36"/>
          <p:cNvSpPr/>
          <p:nvPr/>
        </p:nvSpPr>
        <p:spPr>
          <a:xfrm>
            <a:off x="12750120" y="1944000"/>
            <a:ext cx="492552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한국방송통신전파진흥원 자격증 진위확인 </a:t>
            </a: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API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직선 연결선 411"/>
          <p:cNvSpPr/>
          <p:nvPr/>
        </p:nvSpPr>
        <p:spPr>
          <a:xfrm>
            <a:off x="12600000" y="6840000"/>
            <a:ext cx="360" cy="7200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251999" rIns="108000" bIns="251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413" name="직사각형 37"/>
          <p:cNvSpPr/>
          <p:nvPr/>
        </p:nvSpPr>
        <p:spPr>
          <a:xfrm>
            <a:off x="13680000" y="7292880"/>
            <a:ext cx="179964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Bcrypt 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암호화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14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41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416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41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16</a:t>
              </a:r>
            </a:p>
          </p:txBody>
        </p:sp>
        <p:sp>
          <p:nvSpPr>
            <p:cNvPr id="41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그룹 1001"/>
          <p:cNvGrpSpPr/>
          <p:nvPr/>
        </p:nvGrpSpPr>
        <p:grpSpPr>
          <a:xfrm>
            <a:off x="1510560" y="0"/>
            <a:ext cx="16777800" cy="10298520"/>
            <a:chOff x="1510560" y="0"/>
            <a:chExt cx="16777800" cy="10298520"/>
          </a:xfrm>
        </p:grpSpPr>
        <p:pic>
          <p:nvPicPr>
            <p:cNvPr id="415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05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16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417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18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419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20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421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422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3" name="직사각형 1018"/>
          <p:cNvSpPr/>
          <p:nvPr/>
        </p:nvSpPr>
        <p:spPr>
          <a:xfrm>
            <a:off x="1981080" y="60948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로그인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24" name="그림 1032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2132332" y="3125520"/>
            <a:ext cx="5222160" cy="5362560"/>
          </a:xfrm>
          <a:prstGeom prst="rect">
            <a:avLst/>
          </a:prstGeom>
          <a:ln w="0">
            <a:noFill/>
          </a:ln>
        </p:spPr>
      </p:pic>
      <p:pic>
        <p:nvPicPr>
          <p:cNvPr id="425" name="그림 1033"/>
          <p:cNvPicPr/>
          <p:nvPr/>
        </p:nvPicPr>
        <p:blipFill rotWithShape="1">
          <a:blip r:embed="rId9">
            <a:alphaModFix/>
            <a:lum/>
          </a:blip>
          <a:srcRect t="35850" b="36900"/>
          <a:stretch>
            <a:fillRect/>
          </a:stretch>
        </p:blipFill>
        <p:spPr>
          <a:xfrm>
            <a:off x="2342852" y="4308120"/>
            <a:ext cx="8188560" cy="829440"/>
          </a:xfrm>
          <a:prstGeom prst="rect">
            <a:avLst/>
          </a:prstGeom>
          <a:ln w="0">
            <a:noFill/>
          </a:ln>
        </p:spPr>
      </p:pic>
      <p:pic>
        <p:nvPicPr>
          <p:cNvPr id="426" name="그림 1034"/>
          <p:cNvPicPr/>
          <p:nvPr/>
        </p:nvPicPr>
        <p:blipFill rotWithShape="1">
          <a:blip r:embed="rId10">
            <a:alphaModFix/>
            <a:lum/>
          </a:blip>
          <a:srcRect t="45830"/>
          <a:stretch>
            <a:fillRect/>
          </a:stretch>
        </p:blipFill>
        <p:spPr>
          <a:xfrm>
            <a:off x="2342852" y="6133320"/>
            <a:ext cx="8186760" cy="2062800"/>
          </a:xfrm>
          <a:prstGeom prst="rect">
            <a:avLst/>
          </a:prstGeom>
          <a:ln w="0">
            <a:noFill/>
          </a:ln>
        </p:spPr>
      </p:pic>
      <p:sp>
        <p:nvSpPr>
          <p:cNvPr id="427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17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8" name="직사각형 42"/>
          <p:cNvSpPr/>
          <p:nvPr/>
        </p:nvSpPr>
        <p:spPr>
          <a:xfrm>
            <a:off x="7022852" y="3696840"/>
            <a:ext cx="350856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이전페이지 정보를 헤더에 저장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9" name="직사각형 43"/>
          <p:cNvSpPr/>
          <p:nvPr/>
        </p:nvSpPr>
        <p:spPr>
          <a:xfrm>
            <a:off x="7021052" y="5497200"/>
            <a:ext cx="350856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이전페이지로 리다이렉트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0" name="직선 연결선 429"/>
          <p:cNvSpPr/>
          <p:nvPr/>
        </p:nvSpPr>
        <p:spPr>
          <a:xfrm>
            <a:off x="4862852" y="4944960"/>
            <a:ext cx="2520000" cy="360"/>
          </a:xfrm>
          <a:prstGeom prst="line">
            <a:avLst/>
          </a:prstGeom>
          <a:ln w="3600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0" rIns="108000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431" name="타원 4"/>
          <p:cNvSpPr/>
          <p:nvPr/>
        </p:nvSpPr>
        <p:spPr>
          <a:xfrm>
            <a:off x="4959332" y="6600960"/>
            <a:ext cx="1523160" cy="35964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2" name="타원 6"/>
          <p:cNvSpPr/>
          <p:nvPr/>
        </p:nvSpPr>
        <p:spPr>
          <a:xfrm>
            <a:off x="8559332" y="6600960"/>
            <a:ext cx="1523160" cy="35964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3" name="직선 연결선 432"/>
          <p:cNvSpPr/>
          <p:nvPr/>
        </p:nvSpPr>
        <p:spPr>
          <a:xfrm>
            <a:off x="3098852" y="7608960"/>
            <a:ext cx="1440000" cy="360"/>
          </a:xfrm>
          <a:prstGeom prst="line">
            <a:avLst/>
          </a:prstGeom>
          <a:ln w="3600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0" rIns="108000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434" name="직선 연결선 433"/>
          <p:cNvSpPr/>
          <p:nvPr/>
        </p:nvSpPr>
        <p:spPr>
          <a:xfrm>
            <a:off x="3962852" y="7590600"/>
            <a:ext cx="53964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0" rIns="89999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grpSp>
        <p:nvGrpSpPr>
          <p:cNvPr id="435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43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437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43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17</a:t>
              </a:r>
            </a:p>
          </p:txBody>
        </p:sp>
        <p:sp>
          <p:nvSpPr>
            <p:cNvPr id="43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그룹 1001"/>
          <p:cNvGrpSpPr/>
          <p:nvPr/>
        </p:nvGrpSpPr>
        <p:grpSpPr>
          <a:xfrm>
            <a:off x="1511280" y="0"/>
            <a:ext cx="16777800" cy="10298520"/>
            <a:chOff x="1511280" y="0"/>
            <a:chExt cx="16777800" cy="10298520"/>
          </a:xfrm>
        </p:grpSpPr>
        <p:pic>
          <p:nvPicPr>
            <p:cNvPr id="436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12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7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438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9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440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41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442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443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44" name="직사각형 1018"/>
          <p:cNvSpPr/>
          <p:nvPr/>
        </p:nvSpPr>
        <p:spPr>
          <a:xfrm>
            <a:off x="1981080" y="60948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로그인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45" name="직선 화살표 연결선 1007"/>
          <p:cNvCxnSpPr/>
          <p:nvPr/>
        </p:nvCxnSpPr>
        <p:spPr>
          <a:xfrm>
            <a:off x="10332000" y="5292000"/>
            <a:ext cx="915120" cy="72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446" name="그림 1035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430000" y="3376440"/>
            <a:ext cx="6095160" cy="4019040"/>
          </a:xfrm>
          <a:prstGeom prst="rect">
            <a:avLst/>
          </a:prstGeom>
          <a:ln w="0">
            <a:noFill/>
          </a:ln>
        </p:spPr>
      </p:pic>
      <p:sp>
        <p:nvSpPr>
          <p:cNvPr id="447" name="직사각형 1036"/>
          <p:cNvSpPr/>
          <p:nvPr/>
        </p:nvSpPr>
        <p:spPr>
          <a:xfrm>
            <a:off x="11506320" y="5649840"/>
            <a:ext cx="4114080" cy="22572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48" name="그림 1037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800000" y="3580920"/>
            <a:ext cx="8257680" cy="3432240"/>
          </a:xfrm>
          <a:prstGeom prst="rect">
            <a:avLst/>
          </a:prstGeom>
          <a:ln w="0">
            <a:noFill/>
          </a:ln>
        </p:spPr>
      </p:pic>
      <p:sp>
        <p:nvSpPr>
          <p:cNvPr id="449" name="직사각형 1038"/>
          <p:cNvSpPr/>
          <p:nvPr/>
        </p:nvSpPr>
        <p:spPr>
          <a:xfrm>
            <a:off x="11506320" y="5948280"/>
            <a:ext cx="1294560" cy="227880"/>
          </a:xfrm>
          <a:prstGeom prst="rect">
            <a:avLst/>
          </a:prstGeom>
          <a:noFill/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50" name="그림 1039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360000" y="8187480"/>
            <a:ext cx="8228160" cy="63216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451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18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52" name="직선 화살표 연결선 1"/>
          <p:cNvCxnSpPr/>
          <p:nvPr/>
        </p:nvCxnSpPr>
        <p:spPr>
          <a:xfrm>
            <a:off x="10317600" y="5292000"/>
            <a:ext cx="915120" cy="72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453" name="직선 연결선 452"/>
          <p:cNvSpPr/>
          <p:nvPr/>
        </p:nvSpPr>
        <p:spPr>
          <a:xfrm>
            <a:off x="12240000" y="6480000"/>
            <a:ext cx="360" cy="16200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251999" rIns="108000" bIns="251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454" name="직사각형 44"/>
          <p:cNvSpPr/>
          <p:nvPr/>
        </p:nvSpPr>
        <p:spPr>
          <a:xfrm>
            <a:off x="15300000" y="7524000"/>
            <a:ext cx="230148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Persistant_logins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55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45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457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45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18</a:t>
              </a:r>
            </a:p>
          </p:txBody>
        </p:sp>
        <p:sp>
          <p:nvSpPr>
            <p:cNvPr id="45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그룹 1003"/>
          <p:cNvGrpSpPr/>
          <p:nvPr/>
        </p:nvGrpSpPr>
        <p:grpSpPr>
          <a:xfrm>
            <a:off x="0" y="0"/>
            <a:ext cx="1479960" cy="10309320"/>
            <a:chOff x="0" y="0"/>
            <a:chExt cx="1479960" cy="10309320"/>
          </a:xfrm>
        </p:grpSpPr>
        <p:pic>
          <p:nvPicPr>
            <p:cNvPr id="456" name="Object 9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79960" cy="1030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57" name="Object 1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2960" y="5819040"/>
            <a:ext cx="3709440" cy="243000"/>
          </a:xfrm>
          <a:prstGeom prst="rect">
            <a:avLst/>
          </a:prstGeom>
          <a:ln w="0">
            <a:noFill/>
          </a:ln>
        </p:spPr>
      </p:pic>
      <p:sp>
        <p:nvSpPr>
          <p:cNvPr id="458" name="TextBox 5"/>
          <p:cNvSpPr/>
          <p:nvPr/>
        </p:nvSpPr>
        <p:spPr>
          <a:xfrm>
            <a:off x="6327000" y="3967920"/>
            <a:ext cx="664812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8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8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TextBox 7"/>
          <p:cNvSpPr/>
          <p:nvPr/>
        </p:nvSpPr>
        <p:spPr>
          <a:xfrm>
            <a:off x="7991280" y="5491440"/>
            <a:ext cx="341964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0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6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사각형: 둥근 모서리 1"/>
          <p:cNvSpPr/>
          <p:nvPr/>
        </p:nvSpPr>
        <p:spPr>
          <a:xfrm>
            <a:off x="3756240" y="8262000"/>
            <a:ext cx="12227760" cy="145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61" name="그룹 1"/>
          <p:cNvGrpSpPr/>
          <p:nvPr/>
        </p:nvGrpSpPr>
        <p:grpSpPr>
          <a:xfrm>
            <a:off x="4172040" y="8794440"/>
            <a:ext cx="398520" cy="387000"/>
            <a:chOff x="4172040" y="8794440"/>
            <a:chExt cx="398520" cy="387000"/>
          </a:xfrm>
        </p:grpSpPr>
        <p:pic>
          <p:nvPicPr>
            <p:cNvPr id="462" name="Object 1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172040" y="8794440"/>
              <a:ext cx="398520" cy="387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3" name="TextBox 11"/>
          <p:cNvSpPr/>
          <p:nvPr/>
        </p:nvSpPr>
        <p:spPr>
          <a:xfrm>
            <a:off x="4715640" y="8743900"/>
            <a:ext cx="10764360" cy="5689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행사 </a:t>
            </a:r>
            <a:r>
              <a:rPr lang="ko-KR" altLang="en-US" sz="3200" b="0" u="sng" spc="5">
                <a:solidFill>
                  <a:srgbClr val="000000"/>
                </a:solidFill>
                <a:latin typeface="G마켓 산스 Medium"/>
                <a:ea typeface="G마켓 산스 Medium"/>
              </a:rPr>
              <a:t>주최측과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 업체간의 매칭 시스템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64" name="그룹 3"/>
          <p:cNvGrpSpPr/>
          <p:nvPr/>
        </p:nvGrpSpPr>
        <p:grpSpPr>
          <a:xfrm>
            <a:off x="5693760" y="725400"/>
            <a:ext cx="7913880" cy="6904080"/>
            <a:chOff x="5693760" y="725400"/>
            <a:chExt cx="7913880" cy="6904080"/>
          </a:xfrm>
        </p:grpSpPr>
        <p:grpSp>
          <p:nvGrpSpPr>
            <p:cNvPr id="465" name="그룹 4"/>
            <p:cNvGrpSpPr/>
            <p:nvPr/>
          </p:nvGrpSpPr>
          <p:grpSpPr>
            <a:xfrm>
              <a:off x="5983920" y="725400"/>
              <a:ext cx="7333920" cy="6904080"/>
              <a:chOff x="5983920" y="725400"/>
              <a:chExt cx="7333920" cy="6904080"/>
            </a:xfrm>
          </p:grpSpPr>
          <p:pic>
            <p:nvPicPr>
              <p:cNvPr id="466" name="Object 20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983920" y="72540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67" name="그룹 5"/>
            <p:cNvGrpSpPr/>
            <p:nvPr/>
          </p:nvGrpSpPr>
          <p:grpSpPr>
            <a:xfrm>
              <a:off x="5693760" y="822600"/>
              <a:ext cx="7913880" cy="6640920"/>
              <a:chOff x="5693760" y="822600"/>
              <a:chExt cx="7913880" cy="6640920"/>
            </a:xfrm>
          </p:grpSpPr>
          <p:pic>
            <p:nvPicPr>
              <p:cNvPr id="468" name="Object 32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693760" y="82260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469" name="TextBox 13"/>
          <p:cNvSpPr/>
          <p:nvPr/>
        </p:nvSpPr>
        <p:spPr>
          <a:xfrm>
            <a:off x="6237000" y="3405960"/>
            <a:ext cx="682668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3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6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TextBox 27"/>
          <p:cNvSpPr/>
          <p:nvPr/>
        </p:nvSpPr>
        <p:spPr>
          <a:xfrm>
            <a:off x="8205480" y="4569840"/>
            <a:ext cx="288900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994924" y="1128181"/>
            <a:ext cx="12621719" cy="11030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7124" y="1851852"/>
            <a:ext cx="6984157" cy="6443857"/>
            <a:chOff x="5237124" y="1851852"/>
            <a:chExt cx="6984157" cy="6443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5237124" y="1851852"/>
              <a:ext cx="6984157" cy="6443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60968" y="1942618"/>
            <a:ext cx="7536468" cy="6198336"/>
            <a:chOff x="4960968" y="1942618"/>
            <a:chExt cx="7536468" cy="61983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960968" y="1942618"/>
              <a:ext cx="7536468" cy="6198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2019" y="3674980"/>
            <a:ext cx="5326253" cy="5326253"/>
            <a:chOff x="11072019" y="3674980"/>
            <a:chExt cx="5326253" cy="53262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 rot="180000">
              <a:off x="11072019" y="3674980"/>
              <a:ext cx="5326253" cy="53262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4943230" y="9283049"/>
            <a:ext cx="5569682" cy="4392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62807" y="2269149"/>
            <a:ext cx="7851406" cy="5043564"/>
            <a:chOff x="4762807" y="2269149"/>
            <a:chExt cx="7851406" cy="50435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62807" y="4355481"/>
              <a:ext cx="7851406" cy="2957232"/>
              <a:chOff x="4762807" y="4355481"/>
              <a:chExt cx="7851406" cy="29572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5389904" y="4896150"/>
                <a:ext cx="5343236" cy="248782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4701856" y="4294530"/>
                <a:ext cx="5260194" cy="6962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168078" y="2269149"/>
              <a:ext cx="2955470" cy="3100543"/>
              <a:chOff x="7168078" y="2269149"/>
              <a:chExt cx="2955470" cy="31005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7168078" y="2269149"/>
                <a:ext cx="2955470" cy="31005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그룹 1001"/>
          <p:cNvGrpSpPr/>
          <p:nvPr/>
        </p:nvGrpSpPr>
        <p:grpSpPr>
          <a:xfrm>
            <a:off x="1511280" y="0"/>
            <a:ext cx="16777800" cy="10298520"/>
            <a:chOff x="1511280" y="0"/>
            <a:chExt cx="16777800" cy="10298520"/>
          </a:xfrm>
        </p:grpSpPr>
        <p:pic>
          <p:nvPicPr>
            <p:cNvPr id="472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12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73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474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75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476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77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478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479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80" name="직사각형 1018"/>
          <p:cNvSpPr/>
          <p:nvPr/>
        </p:nvSpPr>
        <p:spPr>
          <a:xfrm>
            <a:off x="1981080" y="60948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견적서 작성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81" name="그림 1040"/>
          <p:cNvPicPr/>
          <p:nvPr/>
        </p:nvPicPr>
        <p:blipFill rotWithShape="1">
          <a:blip r:embed="rId8">
            <a:alphaModFix/>
            <a:lum/>
          </a:blip>
          <a:srcRect l="1400" t="4650" r="53180" b="5020"/>
          <a:stretch>
            <a:fillRect/>
          </a:stretch>
        </p:blipFill>
        <p:spPr>
          <a:xfrm>
            <a:off x="1981080" y="2057400"/>
            <a:ext cx="6247800" cy="68572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82" name="그림 1041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8458200" y="2057400"/>
            <a:ext cx="3351960" cy="3686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483" name="직사각형 1042"/>
          <p:cNvSpPr/>
          <p:nvPr/>
        </p:nvSpPr>
        <p:spPr>
          <a:xfrm>
            <a:off x="2438280" y="2514600"/>
            <a:ext cx="5409360" cy="3042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84" name="직선 화살표 연결선 1007"/>
          <p:cNvCxnSpPr/>
          <p:nvPr/>
        </p:nvCxnSpPr>
        <p:spPr>
          <a:xfrm>
            <a:off x="8458200" y="6400800"/>
            <a:ext cx="3962880" cy="72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485" name="그림 1045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2649320" y="2037240"/>
            <a:ext cx="5124600" cy="6877440"/>
          </a:xfrm>
          <a:prstGeom prst="rect">
            <a:avLst/>
          </a:prstGeom>
          <a:ln w="0">
            <a:noFill/>
          </a:ln>
        </p:spPr>
      </p:pic>
      <p:sp>
        <p:nvSpPr>
          <p:cNvPr id="486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19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87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48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489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49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20</a:t>
              </a:r>
            </a:p>
          </p:txBody>
        </p:sp>
        <p:sp>
          <p:nvSpPr>
            <p:cNvPr id="49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그룹 1001"/>
          <p:cNvGrpSpPr/>
          <p:nvPr/>
        </p:nvGrpSpPr>
        <p:grpSpPr>
          <a:xfrm>
            <a:off x="1506960" y="0"/>
            <a:ext cx="16777800" cy="10298520"/>
            <a:chOff x="1506960" y="0"/>
            <a:chExt cx="16777800" cy="10298520"/>
          </a:xfrm>
        </p:grpSpPr>
        <p:pic>
          <p:nvPicPr>
            <p:cNvPr id="488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9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89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490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91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492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93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494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495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6" name="직사각형 1018"/>
          <p:cNvSpPr/>
          <p:nvPr/>
        </p:nvSpPr>
        <p:spPr>
          <a:xfrm>
            <a:off x="1905120" y="53352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견적서 상세보기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97" name="그림 1022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828800" y="1958040"/>
            <a:ext cx="12602520" cy="81759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498" name="그림 1023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3838760" y="3429000"/>
            <a:ext cx="4163400" cy="1589400"/>
          </a:xfrm>
          <a:prstGeom prst="rect">
            <a:avLst/>
          </a:prstGeom>
          <a:ln w="36000">
            <a:solidFill>
              <a:srgbClr val="000000"/>
            </a:solidFill>
            <a:round/>
          </a:ln>
        </p:spPr>
      </p:pic>
      <p:cxnSp>
        <p:nvCxnSpPr>
          <p:cNvPr id="499" name="꺽인 연결선 1024"/>
          <p:cNvCxnSpPr>
            <a:stCxn id="500" idx="6"/>
            <a:endCxn id="498" idx="0"/>
          </p:cNvCxnSpPr>
          <p:nvPr/>
        </p:nvCxnSpPr>
        <p:spPr>
          <a:xfrm>
            <a:off x="14172480" y="2816280"/>
            <a:ext cx="1748160" cy="613080"/>
          </a:xfrm>
          <a:prstGeom prst="bentConnector2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501" name="타원 1021"/>
          <p:cNvSpPr/>
          <p:nvPr/>
        </p:nvSpPr>
        <p:spPr>
          <a:xfrm>
            <a:off x="13233240" y="5326920"/>
            <a:ext cx="913680" cy="532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02" name="그림 1026"/>
          <p:cNvPicPr/>
          <p:nvPr/>
        </p:nvPicPr>
        <p:blipFill rotWithShape="1">
          <a:blip r:embed="rId10">
            <a:alphaModFix/>
            <a:lum/>
          </a:blip>
          <a:srcRect l="1550" t="29840" r="1760" b="10470"/>
          <a:stretch>
            <a:fillRect/>
          </a:stretch>
        </p:blipFill>
        <p:spPr>
          <a:xfrm>
            <a:off x="13030200" y="6228720"/>
            <a:ext cx="4952160" cy="90000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cxnSp>
        <p:nvCxnSpPr>
          <p:cNvPr id="503" name="꺽인 연결선 1027"/>
          <p:cNvCxnSpPr/>
          <p:nvPr/>
        </p:nvCxnSpPr>
        <p:spPr>
          <a:xfrm>
            <a:off x="14175720" y="5631480"/>
            <a:ext cx="1267920" cy="562320"/>
          </a:xfrm>
          <a:prstGeom prst="bentConnector3">
            <a:avLst>
              <a:gd name="adj1" fmla="val 100278"/>
            </a:avLst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500" name="타원 1021"/>
          <p:cNvSpPr/>
          <p:nvPr/>
        </p:nvSpPr>
        <p:spPr>
          <a:xfrm>
            <a:off x="13258800" y="2549880"/>
            <a:ext cx="913680" cy="532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4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21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5" name="직선 연결선 504"/>
          <p:cNvSpPr/>
          <p:nvPr/>
        </p:nvSpPr>
        <p:spPr>
          <a:xfrm>
            <a:off x="16020000" y="7200000"/>
            <a:ext cx="360" cy="7200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251999" rIns="108000" bIns="251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506" name="직사각형 45"/>
          <p:cNvSpPr/>
          <p:nvPr/>
        </p:nvSpPr>
        <p:spPr>
          <a:xfrm>
            <a:off x="14940000" y="8012880"/>
            <a:ext cx="2159640" cy="6267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채택 완료 메일 발송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07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5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09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510" name="TextBox 8"/>
            <p:cNvSpPr txBox="1"/>
            <p:nvPr/>
          </p:nvSpPr>
          <p:spPr>
            <a:xfrm>
              <a:off x="66502" y="380215"/>
              <a:ext cx="575002" cy="43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21</a:t>
              </a:r>
            </a:p>
          </p:txBody>
        </p:sp>
        <p:sp>
          <p:nvSpPr>
            <p:cNvPr id="5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그룹 1001"/>
          <p:cNvGrpSpPr/>
          <p:nvPr/>
        </p:nvGrpSpPr>
        <p:grpSpPr>
          <a:xfrm>
            <a:off x="1506960" y="0"/>
            <a:ext cx="16777800" cy="10298520"/>
            <a:chOff x="1506960" y="0"/>
            <a:chExt cx="16777800" cy="10298520"/>
          </a:xfrm>
        </p:grpSpPr>
        <p:pic>
          <p:nvPicPr>
            <p:cNvPr id="508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9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09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510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11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512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13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514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515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16" name="그림 1004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9601200" y="2133720"/>
            <a:ext cx="6323760" cy="4925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17" name="그림 1019"/>
          <p:cNvPicPr/>
          <p:nvPr/>
        </p:nvPicPr>
        <p:blipFill rotWithShape="1">
          <a:blip r:embed="rId9">
            <a:alphaModFix/>
            <a:lum/>
          </a:blip>
          <a:srcRect r="47460"/>
          <a:stretch>
            <a:fillRect/>
          </a:stretch>
        </p:blipFill>
        <p:spPr>
          <a:xfrm>
            <a:off x="1817640" y="2037240"/>
            <a:ext cx="6411240" cy="794412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cxnSp>
        <p:nvCxnSpPr>
          <p:cNvPr id="518" name="직선 화살표 연결선 1007"/>
          <p:cNvCxnSpPr/>
          <p:nvPr/>
        </p:nvCxnSpPr>
        <p:spPr>
          <a:xfrm flipV="1">
            <a:off x="7619760" y="4800600"/>
            <a:ext cx="1753560" cy="373428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cxnSp>
        <p:nvCxnSpPr>
          <p:cNvPr id="519" name="직선 화살표 연결선 1017"/>
          <p:cNvCxnSpPr/>
          <p:nvPr/>
        </p:nvCxnSpPr>
        <p:spPr>
          <a:xfrm>
            <a:off x="12648960" y="7238880"/>
            <a:ext cx="720" cy="38160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520" name="그림 1018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657360" y="7762680"/>
            <a:ext cx="7258320" cy="19900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21" name="직사각형 1018"/>
          <p:cNvSpPr/>
          <p:nvPr/>
        </p:nvSpPr>
        <p:spPr>
          <a:xfrm>
            <a:off x="1905120" y="53352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제안서 작성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2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22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23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524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25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526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22</a:t>
              </a:r>
            </a:p>
          </p:txBody>
        </p:sp>
        <p:sp>
          <p:nvSpPr>
            <p:cNvPr id="527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그룹 1003"/>
          <p:cNvGrpSpPr/>
          <p:nvPr/>
        </p:nvGrpSpPr>
        <p:grpSpPr>
          <a:xfrm>
            <a:off x="0" y="0"/>
            <a:ext cx="1479960" cy="10309320"/>
            <a:chOff x="0" y="0"/>
            <a:chExt cx="1479960" cy="10309320"/>
          </a:xfrm>
        </p:grpSpPr>
        <p:pic>
          <p:nvPicPr>
            <p:cNvPr id="524" name="Object 9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79960" cy="1030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25" name="Object 1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2960" y="581904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526" name="그룹 7"/>
          <p:cNvGrpSpPr/>
          <p:nvPr/>
        </p:nvGrpSpPr>
        <p:grpSpPr>
          <a:xfrm>
            <a:off x="5867636" y="1691460"/>
            <a:ext cx="7913880" cy="6904080"/>
            <a:chOff x="5693760" y="725760"/>
            <a:chExt cx="7913880" cy="6904080"/>
          </a:xfrm>
        </p:grpSpPr>
        <p:grpSp>
          <p:nvGrpSpPr>
            <p:cNvPr id="527" name="그룹 8"/>
            <p:cNvGrpSpPr/>
            <p:nvPr/>
          </p:nvGrpSpPr>
          <p:grpSpPr>
            <a:xfrm>
              <a:off x="5983920" y="725760"/>
              <a:ext cx="7333920" cy="6904080"/>
              <a:chOff x="5983920" y="725760"/>
              <a:chExt cx="7333920" cy="6904080"/>
            </a:xfrm>
          </p:grpSpPr>
          <p:pic>
            <p:nvPicPr>
              <p:cNvPr id="528" name="Object 62"/>
              <p:cNvPicPr/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5983920" y="72576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529" name="그룹 9"/>
            <p:cNvGrpSpPr/>
            <p:nvPr/>
          </p:nvGrpSpPr>
          <p:grpSpPr>
            <a:xfrm>
              <a:off x="5693760" y="822960"/>
              <a:ext cx="7913880" cy="6640920"/>
              <a:chOff x="5693760" y="822960"/>
              <a:chExt cx="7913880" cy="6640920"/>
            </a:xfrm>
          </p:grpSpPr>
          <p:pic>
            <p:nvPicPr>
              <p:cNvPr id="530" name="Object 63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693760" y="82296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531" name="TextBox 31"/>
          <p:cNvSpPr/>
          <p:nvPr/>
        </p:nvSpPr>
        <p:spPr>
          <a:xfrm>
            <a:off x="6410876" y="4372020"/>
            <a:ext cx="682668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3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</a:t>
            </a:r>
            <a:endParaRPr lang="en-US" altLang="en-US" sz="6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2" name="TextBox 32"/>
          <p:cNvSpPr/>
          <p:nvPr/>
        </p:nvSpPr>
        <p:spPr>
          <a:xfrm>
            <a:off x="8379356" y="5535900"/>
            <a:ext cx="288900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그룹 1001"/>
          <p:cNvGrpSpPr/>
          <p:nvPr/>
        </p:nvGrpSpPr>
        <p:grpSpPr>
          <a:xfrm>
            <a:off x="1506960" y="0"/>
            <a:ext cx="16777800" cy="10298520"/>
            <a:chOff x="1506960" y="0"/>
            <a:chExt cx="16777800" cy="10298520"/>
          </a:xfrm>
        </p:grpSpPr>
        <p:pic>
          <p:nvPicPr>
            <p:cNvPr id="534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9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5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536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7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538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39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540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541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42" name="직사각형 1018"/>
          <p:cNvSpPr/>
          <p:nvPr/>
        </p:nvSpPr>
        <p:spPr>
          <a:xfrm>
            <a:off x="1905120" y="53352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대시보드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43" name="그림 1024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286000" y="1981080"/>
            <a:ext cx="15182280" cy="8143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44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23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45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54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47" name="Object 12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54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24</a:t>
              </a:r>
            </a:p>
          </p:txBody>
        </p:sp>
        <p:sp>
          <p:nvSpPr>
            <p:cNvPr id="54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그룹 1001"/>
          <p:cNvGrpSpPr/>
          <p:nvPr/>
        </p:nvGrpSpPr>
        <p:grpSpPr>
          <a:xfrm>
            <a:off x="1506960" y="0"/>
            <a:ext cx="16777800" cy="10298520"/>
            <a:chOff x="1506960" y="0"/>
            <a:chExt cx="16777800" cy="10298520"/>
          </a:xfrm>
        </p:grpSpPr>
        <p:pic>
          <p:nvPicPr>
            <p:cNvPr id="546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9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47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548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49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550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51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552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553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54" name="직사각형 1018"/>
          <p:cNvSpPr/>
          <p:nvPr/>
        </p:nvSpPr>
        <p:spPr>
          <a:xfrm>
            <a:off x="1905120" y="53352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대시보드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55" name="그림 1024"/>
          <p:cNvPicPr/>
          <p:nvPr/>
        </p:nvPicPr>
        <p:blipFill rotWithShape="1">
          <a:blip r:embed="rId8">
            <a:alphaModFix/>
            <a:lum/>
          </a:blip>
          <a:srcRect t="17780" r="49810" b="40120"/>
          <a:stretch>
            <a:fillRect/>
          </a:stretch>
        </p:blipFill>
        <p:spPr>
          <a:xfrm>
            <a:off x="1981080" y="2362320"/>
            <a:ext cx="7619400" cy="34282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56" name="그림 1004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829800" y="2362320"/>
            <a:ext cx="8087400" cy="7543080"/>
          </a:xfrm>
          <a:prstGeom prst="rect">
            <a:avLst/>
          </a:prstGeom>
          <a:ln w="0">
            <a:noFill/>
          </a:ln>
        </p:spPr>
      </p:pic>
      <p:pic>
        <p:nvPicPr>
          <p:cNvPr id="557" name="그림 1026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2132640" y="5867280"/>
            <a:ext cx="7391880" cy="2448360"/>
          </a:xfrm>
          <a:prstGeom prst="rect">
            <a:avLst/>
          </a:prstGeom>
          <a:ln w="0">
            <a:noFill/>
          </a:ln>
        </p:spPr>
      </p:pic>
      <p:pic>
        <p:nvPicPr>
          <p:cNvPr id="558" name="그림 1027"/>
          <p:cNvPicPr/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6140160" y="7772400"/>
            <a:ext cx="3003120" cy="2153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559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24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0" name="직사각형 48"/>
          <p:cNvSpPr/>
          <p:nvPr/>
        </p:nvSpPr>
        <p:spPr>
          <a:xfrm>
            <a:off x="3600000" y="5867280"/>
            <a:ext cx="2339640" cy="22572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1" name="직선 연결선 560"/>
          <p:cNvSpPr/>
          <p:nvPr/>
        </p:nvSpPr>
        <p:spPr>
          <a:xfrm>
            <a:off x="3960000" y="7452000"/>
            <a:ext cx="1547280" cy="9000"/>
          </a:xfrm>
          <a:prstGeom prst="line">
            <a:avLst/>
          </a:prstGeom>
          <a:ln w="3600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4320" rIns="108000" bIns="432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562" name="직선 연결선 561"/>
          <p:cNvSpPr/>
          <p:nvPr/>
        </p:nvSpPr>
        <p:spPr>
          <a:xfrm>
            <a:off x="4860000" y="7740000"/>
            <a:ext cx="1260000" cy="7200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62999" rIns="108000" bIns="62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563" name="직사각형 49"/>
          <p:cNvSpPr/>
          <p:nvPr/>
        </p:nvSpPr>
        <p:spPr>
          <a:xfrm>
            <a:off x="16380000" y="1836720"/>
            <a:ext cx="1537200" cy="52524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Chart.js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64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56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66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56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25</a:t>
              </a:r>
            </a:p>
          </p:txBody>
        </p:sp>
        <p:sp>
          <p:nvSpPr>
            <p:cNvPr id="56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그룹 1001"/>
          <p:cNvGrpSpPr/>
          <p:nvPr/>
        </p:nvGrpSpPr>
        <p:grpSpPr>
          <a:xfrm>
            <a:off x="1506960" y="0"/>
            <a:ext cx="16777800" cy="10298520"/>
            <a:chOff x="1506960" y="0"/>
            <a:chExt cx="16777800" cy="10298520"/>
          </a:xfrm>
        </p:grpSpPr>
        <p:pic>
          <p:nvPicPr>
            <p:cNvPr id="565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9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6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567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8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569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70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571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572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3" name="직사각형 1018"/>
          <p:cNvSpPr/>
          <p:nvPr/>
        </p:nvSpPr>
        <p:spPr>
          <a:xfrm>
            <a:off x="1905120" y="53352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대시보드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74" name="그림 1020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780560" y="2133720"/>
            <a:ext cx="8405280" cy="6323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575" name="그림 1021"/>
          <p:cNvPicPr/>
          <p:nvPr/>
        </p:nvPicPr>
        <p:blipFill rotWithShape="1">
          <a:blip r:embed="rId9">
            <a:alphaModFix/>
            <a:lum/>
          </a:blip>
          <a:srcRect l="8820" t="6670" r="6150" b="4440"/>
          <a:stretch>
            <a:fillRect/>
          </a:stretch>
        </p:blipFill>
        <p:spPr>
          <a:xfrm>
            <a:off x="10891440" y="1995120"/>
            <a:ext cx="6252840" cy="8062560"/>
          </a:xfrm>
          <a:prstGeom prst="rect">
            <a:avLst/>
          </a:prstGeom>
          <a:ln w="0">
            <a:noFill/>
          </a:ln>
        </p:spPr>
      </p:pic>
      <p:sp>
        <p:nvSpPr>
          <p:cNvPr id="576" name="모서리가 둥근 직사각형 1022"/>
          <p:cNvSpPr/>
          <p:nvPr/>
        </p:nvSpPr>
        <p:spPr>
          <a:xfrm>
            <a:off x="13411080" y="5143680"/>
            <a:ext cx="608760" cy="227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7" name="모서리가 둥근 직사각형 1022"/>
          <p:cNvSpPr/>
          <p:nvPr/>
        </p:nvSpPr>
        <p:spPr>
          <a:xfrm>
            <a:off x="13411080" y="6248520"/>
            <a:ext cx="608760" cy="227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8" name="모서리가 둥근 직사각형 1022"/>
          <p:cNvSpPr/>
          <p:nvPr/>
        </p:nvSpPr>
        <p:spPr>
          <a:xfrm>
            <a:off x="12725280" y="7818120"/>
            <a:ext cx="730800" cy="227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FF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9" name="모서리가 둥근 직사각형 1022"/>
          <p:cNvSpPr/>
          <p:nvPr/>
        </p:nvSpPr>
        <p:spPr>
          <a:xfrm>
            <a:off x="12009240" y="8915400"/>
            <a:ext cx="730800" cy="227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C7F1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0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25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1" name="직선 연결선 580"/>
          <p:cNvSpPr/>
          <p:nvPr/>
        </p:nvSpPr>
        <p:spPr>
          <a:xfrm flipH="1" flipV="1">
            <a:off x="5040000" y="3060000"/>
            <a:ext cx="8280000" cy="21600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62999" rIns="108000" bIns="62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582" name="직선 연결선 581"/>
          <p:cNvSpPr/>
          <p:nvPr/>
        </p:nvSpPr>
        <p:spPr>
          <a:xfrm flipH="1" flipV="1">
            <a:off x="7020000" y="3060000"/>
            <a:ext cx="6345720" cy="32958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62999" rIns="108000" bIns="62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583" name="직선 연결선 582"/>
          <p:cNvSpPr/>
          <p:nvPr/>
        </p:nvSpPr>
        <p:spPr>
          <a:xfrm flipH="1" flipV="1">
            <a:off x="8460000" y="3060000"/>
            <a:ext cx="4185720" cy="4860000"/>
          </a:xfrm>
          <a:prstGeom prst="line">
            <a:avLst/>
          </a:prstGeom>
          <a:ln w="36000">
            <a:solidFill>
              <a:srgbClr val="E6E905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62999" rIns="108000" bIns="62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584" name="직선 연결선 583"/>
          <p:cNvSpPr/>
          <p:nvPr/>
        </p:nvSpPr>
        <p:spPr>
          <a:xfrm flipH="1" flipV="1">
            <a:off x="9720000" y="3060000"/>
            <a:ext cx="2289240" cy="5940000"/>
          </a:xfrm>
          <a:prstGeom prst="line">
            <a:avLst/>
          </a:prstGeom>
          <a:ln w="3600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62999" rIns="108000" bIns="62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grpSp>
        <p:nvGrpSpPr>
          <p:cNvPr id="585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58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87" name="Object 12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588" name="TextBox 8"/>
            <p:cNvSpPr txBox="1"/>
            <p:nvPr/>
          </p:nvSpPr>
          <p:spPr>
            <a:xfrm>
              <a:off x="66502" y="380215"/>
              <a:ext cx="575002" cy="43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26</a:t>
              </a:r>
            </a:p>
          </p:txBody>
        </p:sp>
        <p:sp>
          <p:nvSpPr>
            <p:cNvPr id="58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9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그룹 1001"/>
          <p:cNvGrpSpPr/>
          <p:nvPr/>
        </p:nvGrpSpPr>
        <p:grpSpPr>
          <a:xfrm>
            <a:off x="1506960" y="0"/>
            <a:ext cx="16777800" cy="10298520"/>
            <a:chOff x="1506960" y="0"/>
            <a:chExt cx="16777800" cy="10298520"/>
          </a:xfrm>
        </p:grpSpPr>
        <p:pic>
          <p:nvPicPr>
            <p:cNvPr id="586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96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7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588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89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590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91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592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593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94" name="그림 1006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905120" y="2133720"/>
            <a:ext cx="15086880" cy="495216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595" name="모서리가 둥근 직사각형 1007"/>
          <p:cNvSpPr/>
          <p:nvPr/>
        </p:nvSpPr>
        <p:spPr>
          <a:xfrm>
            <a:off x="15316200" y="3962520"/>
            <a:ext cx="1065960" cy="6850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96" name="그림 1009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905120" y="7620120"/>
            <a:ext cx="15096240" cy="220896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597" name="모서리가 둥근 직사각형 1007"/>
          <p:cNvSpPr/>
          <p:nvPr/>
        </p:nvSpPr>
        <p:spPr>
          <a:xfrm>
            <a:off x="15621120" y="9067680"/>
            <a:ext cx="1065960" cy="6850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8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자격증 관리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9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27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00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601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02" name="Object 12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03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27</a:t>
              </a:r>
            </a:p>
          </p:txBody>
        </p:sp>
        <p:sp>
          <p:nvSpPr>
            <p:cNvPr id="604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05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그룹 1001"/>
          <p:cNvGrpSpPr/>
          <p:nvPr/>
        </p:nvGrpSpPr>
        <p:grpSpPr>
          <a:xfrm>
            <a:off x="1509480" y="0"/>
            <a:ext cx="16777800" cy="10298520"/>
            <a:chOff x="1509480" y="0"/>
            <a:chExt cx="16777800" cy="10298520"/>
          </a:xfrm>
        </p:grpSpPr>
        <p:pic>
          <p:nvPicPr>
            <p:cNvPr id="601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94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2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603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4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605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06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607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608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9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공모전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10" name="그림 1013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973160" y="2438280"/>
            <a:ext cx="15631920" cy="282816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611" name="모서리가 둥근 직사각형 1007"/>
          <p:cNvSpPr/>
          <p:nvPr/>
        </p:nvSpPr>
        <p:spPr>
          <a:xfrm>
            <a:off x="16192440" y="4457880"/>
            <a:ext cx="1009080" cy="532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12" name="그림 1014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966760" y="5685840"/>
            <a:ext cx="5634720" cy="430488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cxnSp>
        <p:nvCxnSpPr>
          <p:cNvPr id="613" name="직선 화살표 연결선 1015"/>
          <p:cNvCxnSpPr>
            <a:stCxn id="611" idx="1"/>
          </p:cNvCxnSpPr>
          <p:nvPr/>
        </p:nvCxnSpPr>
        <p:spPr>
          <a:xfrm flipH="1">
            <a:off x="15003360" y="4724280"/>
            <a:ext cx="1189440" cy="83880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614" name="그림 1016"/>
          <p:cNvPicPr/>
          <p:nvPr/>
        </p:nvPicPr>
        <p:blipFill rotWithShape="1">
          <a:blip r:embed="rId10">
            <a:alphaModFix/>
            <a:lum/>
          </a:blip>
          <a:srcRect l="1000" t="6310" r="1920" b="5190"/>
          <a:stretch>
            <a:fillRect/>
          </a:stretch>
        </p:blipFill>
        <p:spPr>
          <a:xfrm>
            <a:off x="2286000" y="6553080"/>
            <a:ext cx="7695360" cy="213300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cxnSp>
        <p:nvCxnSpPr>
          <p:cNvPr id="615" name="직선 화살표 연결선 1015"/>
          <p:cNvCxnSpPr/>
          <p:nvPr/>
        </p:nvCxnSpPr>
        <p:spPr>
          <a:xfrm flipH="1">
            <a:off x="10115280" y="7762680"/>
            <a:ext cx="1562760" cy="7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616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28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1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61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19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2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28</a:t>
              </a:r>
            </a:p>
          </p:txBody>
        </p:sp>
        <p:sp>
          <p:nvSpPr>
            <p:cNvPr id="62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2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그룹 1001"/>
          <p:cNvGrpSpPr/>
          <p:nvPr/>
        </p:nvGrpSpPr>
        <p:grpSpPr>
          <a:xfrm>
            <a:off x="1509480" y="0"/>
            <a:ext cx="16777800" cy="10298520"/>
            <a:chOff x="1509480" y="0"/>
            <a:chExt cx="16777800" cy="10298520"/>
          </a:xfrm>
        </p:grpSpPr>
        <p:pic>
          <p:nvPicPr>
            <p:cNvPr id="618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94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19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620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21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622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23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624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625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26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신고회원관리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27" name="그림 1018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057400" y="2057400"/>
            <a:ext cx="15153480" cy="353304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628" name="모서리가 둥근 직사각형 1007"/>
          <p:cNvSpPr/>
          <p:nvPr/>
        </p:nvSpPr>
        <p:spPr>
          <a:xfrm>
            <a:off x="9677520" y="3962520"/>
            <a:ext cx="5028480" cy="532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629" name="직선 화살표 연결선 1015"/>
          <p:cNvCxnSpPr/>
          <p:nvPr/>
        </p:nvCxnSpPr>
        <p:spPr>
          <a:xfrm flipH="1">
            <a:off x="5867280" y="4495680"/>
            <a:ext cx="3810600" cy="236268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pic>
        <p:nvPicPr>
          <p:cNvPr id="630" name="그림 1019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836520" y="7019640"/>
            <a:ext cx="3971880" cy="174276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pic>
        <p:nvPicPr>
          <p:cNvPr id="631" name="그림 1020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829800" y="7100640"/>
            <a:ext cx="6208200" cy="167076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cxnSp>
        <p:nvCxnSpPr>
          <p:cNvPr id="632" name="직선 화살표 연결선 1015"/>
          <p:cNvCxnSpPr/>
          <p:nvPr/>
        </p:nvCxnSpPr>
        <p:spPr>
          <a:xfrm>
            <a:off x="8037720" y="7781400"/>
            <a:ext cx="1600920" cy="7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633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29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34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63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36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3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29</a:t>
              </a:r>
            </a:p>
          </p:txBody>
        </p:sp>
        <p:sp>
          <p:nvSpPr>
            <p:cNvPr id="63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3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8724" y="0"/>
            <a:ext cx="16766990" cy="10285714"/>
            <a:chOff x="1518724" y="0"/>
            <a:chExt cx="1676699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18724" y="0"/>
              <a:ext cx="1676699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2806665" y="1423850"/>
            <a:ext cx="4536086" cy="1085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01901" y="4149320"/>
            <a:ext cx="4508373" cy="4508373"/>
            <a:chOff x="2901901" y="4149320"/>
            <a:chExt cx="4508373" cy="45083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2901901" y="4149320"/>
              <a:ext cx="4508373" cy="4508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0514" y="1549856"/>
            <a:ext cx="260454" cy="260454"/>
            <a:chOff x="7190514" y="1549856"/>
            <a:chExt cx="260454" cy="26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7190514" y="1549856"/>
              <a:ext cx="260454" cy="2604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0724309" y="1689297"/>
            <a:ext cx="2390454" cy="8059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49838" y="1839148"/>
            <a:ext cx="450813" cy="437739"/>
            <a:chOff x="9949838" y="1839148"/>
            <a:chExt cx="450813" cy="4377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949838" y="1839148"/>
              <a:ext cx="450813" cy="437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4506" y="2461105"/>
            <a:ext cx="4783380" cy="41354"/>
            <a:chOff x="10784506" y="2461105"/>
            <a:chExt cx="4783380" cy="41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784506" y="2461105"/>
              <a:ext cx="4783380" cy="413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4920676" y="1689303"/>
            <a:ext cx="701502" cy="6686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9838" y="3101137"/>
            <a:ext cx="450813" cy="437739"/>
            <a:chOff x="9949838" y="3101137"/>
            <a:chExt cx="450813" cy="4377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949838" y="3101137"/>
              <a:ext cx="450813" cy="4377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84506" y="3630093"/>
            <a:ext cx="4783380" cy="41354"/>
            <a:chOff x="10784506" y="3630093"/>
            <a:chExt cx="4783380" cy="413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784506" y="3630093"/>
              <a:ext cx="4783380" cy="4135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4909031" y="2918928"/>
            <a:ext cx="731426" cy="6686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49838" y="4278205"/>
            <a:ext cx="450813" cy="437739"/>
            <a:chOff x="9949838" y="4278205"/>
            <a:chExt cx="450813" cy="4377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949838" y="4278205"/>
              <a:ext cx="450813" cy="4377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84506" y="4880212"/>
            <a:ext cx="4783380" cy="41354"/>
            <a:chOff x="10784506" y="4880212"/>
            <a:chExt cx="4783380" cy="413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784506" y="4880212"/>
              <a:ext cx="4783380" cy="413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14909031" y="4087916"/>
            <a:ext cx="762111" cy="6686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84506" y="6088587"/>
            <a:ext cx="4783380" cy="41354"/>
            <a:chOff x="10784506" y="6088587"/>
            <a:chExt cx="4783380" cy="413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784506" y="6088587"/>
              <a:ext cx="4783380" cy="41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49838" y="5519507"/>
            <a:ext cx="450813" cy="437739"/>
            <a:chOff x="9949838" y="5519507"/>
            <a:chExt cx="450813" cy="4377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949838" y="5519507"/>
              <a:ext cx="450813" cy="43773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14880001" y="5338039"/>
            <a:ext cx="768654" cy="66860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949838" y="6667250"/>
            <a:ext cx="450813" cy="437739"/>
            <a:chOff x="9949838" y="6667250"/>
            <a:chExt cx="450813" cy="4377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949838" y="6667250"/>
              <a:ext cx="450813" cy="4377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84506" y="7318863"/>
            <a:ext cx="4783380" cy="41354"/>
            <a:chOff x="10784506" y="7318863"/>
            <a:chExt cx="4783380" cy="4135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784506" y="7318863"/>
              <a:ext cx="4783380" cy="4135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14880001" y="6546411"/>
            <a:ext cx="755559" cy="6686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49838" y="7897531"/>
            <a:ext cx="450813" cy="437739"/>
            <a:chOff x="9949838" y="7897531"/>
            <a:chExt cx="450813" cy="4377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949838" y="7897531"/>
              <a:ext cx="450813" cy="4377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84506" y="8571045"/>
            <a:ext cx="4783380" cy="41354"/>
            <a:chOff x="10784506" y="8571045"/>
            <a:chExt cx="4783380" cy="4135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784506" y="8571045"/>
              <a:ext cx="4783380" cy="4135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14868389" y="7776686"/>
            <a:ext cx="761835" cy="66860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784518" y="3036626"/>
            <a:ext cx="6408569" cy="5452082"/>
            <a:chOff x="10784518" y="3036626"/>
            <a:chExt cx="6408569" cy="545208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16">
              <a:alphaModFix/>
              <a:lum/>
            </a:blip>
            <a:stretch>
              <a:fillRect/>
            </a:stretch>
          </p:blipFill>
          <p:spPr>
            <a:xfrm>
              <a:off x="10724309" y="2976417"/>
              <a:ext cx="1613130" cy="80595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17">
              <a:alphaModFix/>
              <a:lum/>
            </a:blip>
            <a:stretch>
              <a:fillRect/>
            </a:stretch>
          </p:blipFill>
          <p:spPr>
            <a:xfrm>
              <a:off x="10705262" y="4157098"/>
              <a:ext cx="1803330" cy="69717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18">
              <a:alphaModFix/>
              <a:lum/>
            </a:blip>
            <a:stretch>
              <a:fillRect/>
            </a:stretch>
          </p:blipFill>
          <p:spPr>
            <a:xfrm>
              <a:off x="10724309" y="5365467"/>
              <a:ext cx="3511130" cy="805959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19">
              <a:alphaModFix/>
              <a:lum/>
            </a:blip>
            <a:stretch>
              <a:fillRect/>
            </a:stretch>
          </p:blipFill>
          <p:spPr>
            <a:xfrm>
              <a:off x="10724309" y="6595744"/>
              <a:ext cx="926978" cy="805959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 rotWithShape="1">
            <a:blip r:embed="rId20">
              <a:alphaModFix/>
              <a:lum/>
            </a:blip>
            <a:stretch>
              <a:fillRect/>
            </a:stretch>
          </p:blipFill>
          <p:spPr>
            <a:xfrm>
              <a:off x="10724309" y="7859502"/>
              <a:ext cx="3511130" cy="80595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0" y="-41977"/>
            <a:ext cx="1507122" cy="1840986"/>
            <a:chOff x="0" y="-41977"/>
            <a:chExt cx="1507122" cy="1840986"/>
          </a:xfrm>
        </p:grpSpPr>
        <p:grpSp>
          <p:nvGrpSpPr>
            <p:cNvPr id="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6" name="Object 12"/>
              <p:cNvPicPr>
                <a:picLocks noChangeAspect="1"/>
              </p:cNvPicPr>
              <p:nvPr/>
            </p:nvPicPr>
            <p:blipFill rotWithShape="1">
              <a:blip r:embed="rId2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66502" y="380216"/>
              <a:ext cx="57500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03</a:t>
              </a:r>
              <a:endParaRPr lang="ko-KR" altLang="en-US" sz="2300" b="1">
                <a:solidFill>
                  <a:srgbClr val="FDD935"/>
                </a:solidFill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3434" y="1084098"/>
              <a:ext cx="779473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그룹 1001"/>
          <p:cNvGrpSpPr/>
          <p:nvPr/>
        </p:nvGrpSpPr>
        <p:grpSpPr>
          <a:xfrm>
            <a:off x="1506600" y="0"/>
            <a:ext cx="16777800" cy="10298520"/>
            <a:chOff x="1506600" y="0"/>
            <a:chExt cx="16777800" cy="10298520"/>
          </a:xfrm>
        </p:grpSpPr>
        <p:pic>
          <p:nvPicPr>
            <p:cNvPr id="635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60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36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637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38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639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40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641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642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43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신고회원관리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44" name="그림 1023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362320" y="2838960"/>
            <a:ext cx="6609600" cy="4018320"/>
          </a:xfrm>
          <a:prstGeom prst="rect">
            <a:avLst/>
          </a:prstGeom>
          <a:ln w="0">
            <a:noFill/>
          </a:ln>
        </p:spPr>
      </p:pic>
      <p:sp>
        <p:nvSpPr>
          <p:cNvPr id="645" name="직사각형 1009"/>
          <p:cNvSpPr/>
          <p:nvPr/>
        </p:nvSpPr>
        <p:spPr>
          <a:xfrm>
            <a:off x="2102760" y="2383560"/>
            <a:ext cx="3656880" cy="4427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신고대상 신고수 </a:t>
            </a:r>
            <a:r>
              <a:rPr lang="en-US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1 </a:t>
            </a: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증가</a:t>
            </a:r>
            <a:endParaRPr lang="en-US" altLang="en-US" sz="24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46" name="그림 1026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983880" y="2819520"/>
            <a:ext cx="6398280" cy="1751760"/>
          </a:xfrm>
          <a:prstGeom prst="rect">
            <a:avLst/>
          </a:prstGeom>
          <a:ln w="0">
            <a:noFill/>
          </a:ln>
        </p:spPr>
      </p:pic>
      <p:sp>
        <p:nvSpPr>
          <p:cNvPr id="647" name="직사각형 1009"/>
          <p:cNvSpPr/>
          <p:nvPr/>
        </p:nvSpPr>
        <p:spPr>
          <a:xfrm>
            <a:off x="9900000" y="2364120"/>
            <a:ext cx="2159640" cy="4431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MemberVO</a:t>
            </a:r>
            <a:endParaRPr lang="en-US" altLang="en-US" sz="24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48" name="그림 1028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982080" y="6354720"/>
            <a:ext cx="7771680" cy="2017080"/>
          </a:xfrm>
          <a:prstGeom prst="rect">
            <a:avLst/>
          </a:prstGeom>
          <a:ln w="0">
            <a:noFill/>
          </a:ln>
        </p:spPr>
      </p:pic>
      <p:sp>
        <p:nvSpPr>
          <p:cNvPr id="649" name="직사각형 1009"/>
          <p:cNvSpPr/>
          <p:nvPr/>
        </p:nvSpPr>
        <p:spPr>
          <a:xfrm>
            <a:off x="9901080" y="5916600"/>
            <a:ext cx="4786560" cy="4434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CustomAuthFailureHandler</a:t>
            </a:r>
            <a:endParaRPr lang="en-US" altLang="en-US" sz="24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0" name="모서리가 둥근 직사각형 1030"/>
          <p:cNvSpPr/>
          <p:nvPr/>
        </p:nvSpPr>
        <p:spPr>
          <a:xfrm>
            <a:off x="10080000" y="7206840"/>
            <a:ext cx="5637960" cy="532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FF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1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30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2" name="직사각형 50"/>
          <p:cNvSpPr/>
          <p:nvPr/>
        </p:nvSpPr>
        <p:spPr>
          <a:xfrm>
            <a:off x="16382520" y="2819520"/>
            <a:ext cx="1537200" cy="52524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잠금여부추가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3" name="직선 연결선 652"/>
          <p:cNvSpPr/>
          <p:nvPr/>
        </p:nvSpPr>
        <p:spPr>
          <a:xfrm>
            <a:off x="12240000" y="4140000"/>
            <a:ext cx="360" cy="72000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08000" tIns="251999" rIns="108000" bIns="251999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sp>
        <p:nvSpPr>
          <p:cNvPr id="654" name="직사각형 51"/>
          <p:cNvSpPr/>
          <p:nvPr/>
        </p:nvSpPr>
        <p:spPr>
          <a:xfrm>
            <a:off x="9982440" y="4905360"/>
            <a:ext cx="6577200" cy="52524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False 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일 시 </a:t>
            </a: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Spring Security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에서 </a:t>
            </a: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Exception 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발생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5" name="모서리가 둥근 직사각형 1"/>
          <p:cNvSpPr/>
          <p:nvPr/>
        </p:nvSpPr>
        <p:spPr>
          <a:xfrm>
            <a:off x="3114000" y="3882960"/>
            <a:ext cx="845640" cy="280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FF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56" name="그룹 5"/>
          <p:cNvGrpSpPr/>
          <p:nvPr/>
        </p:nvGrpSpPr>
        <p:grpSpPr>
          <a:xfrm>
            <a:off x="5046" y="0"/>
            <a:ext cx="1507122" cy="1840986"/>
            <a:chOff x="0" y="-41977"/>
            <a:chExt cx="1507122" cy="1840986"/>
          </a:xfrm>
        </p:grpSpPr>
        <p:grpSp>
          <p:nvGrpSpPr>
            <p:cNvPr id="657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58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59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30</a:t>
              </a:r>
            </a:p>
          </p:txBody>
        </p:sp>
        <p:sp>
          <p:nvSpPr>
            <p:cNvPr id="660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61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그룹 1001"/>
          <p:cNvGrpSpPr/>
          <p:nvPr/>
        </p:nvGrpSpPr>
        <p:grpSpPr>
          <a:xfrm>
            <a:off x="1511280" y="0"/>
            <a:ext cx="16777800" cy="10298520"/>
            <a:chOff x="1511280" y="0"/>
            <a:chExt cx="16777800" cy="10298520"/>
          </a:xfrm>
        </p:grpSpPr>
        <p:pic>
          <p:nvPicPr>
            <p:cNvPr id="657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12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58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659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60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661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62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663" name="그룹 1004"/>
          <p:cNvGrpSpPr/>
          <p:nvPr/>
        </p:nvGrpSpPr>
        <p:grpSpPr>
          <a:xfrm>
            <a:off x="1733760" y="448200"/>
            <a:ext cx="259560" cy="259560"/>
            <a:chOff x="1733760" y="448200"/>
            <a:chExt cx="259560" cy="259560"/>
          </a:xfrm>
        </p:grpSpPr>
        <p:pic>
          <p:nvPicPr>
            <p:cNvPr id="664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760" y="448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65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신고회원관리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66" name="그림 1031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102040" y="2895480"/>
            <a:ext cx="9022320" cy="30474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667" name="그림 1032"/>
          <p:cNvPicPr/>
          <p:nvPr/>
        </p:nvPicPr>
        <p:blipFill rotWithShape="1">
          <a:blip r:embed="rId9">
            <a:alphaModFix/>
            <a:lum/>
          </a:blip>
          <a:srcRect l="11130" t="11110" r="7900" b="6730"/>
          <a:stretch>
            <a:fillRect/>
          </a:stretch>
        </p:blipFill>
        <p:spPr>
          <a:xfrm>
            <a:off x="11506320" y="2806200"/>
            <a:ext cx="6667920" cy="7251480"/>
          </a:xfrm>
          <a:prstGeom prst="rect">
            <a:avLst/>
          </a:prstGeom>
          <a:ln w="0">
            <a:noFill/>
          </a:ln>
        </p:spPr>
      </p:pic>
      <p:cxnSp>
        <p:nvCxnSpPr>
          <p:cNvPr id="668" name="직선 연결선 1033"/>
          <p:cNvCxnSpPr/>
          <p:nvPr/>
        </p:nvCxnSpPr>
        <p:spPr>
          <a:xfrm>
            <a:off x="12648960" y="6457680"/>
            <a:ext cx="5411160" cy="720"/>
          </a:xfrm>
          <a:prstGeom prst="straightConnector1">
            <a:avLst/>
          </a:prstGeom>
          <a:ln w="38100">
            <a:solidFill>
              <a:srgbClr val="FFFF00"/>
            </a:solidFill>
            <a:round/>
          </a:ln>
        </p:spPr>
      </p:cxnSp>
      <p:cxnSp>
        <p:nvCxnSpPr>
          <p:cNvPr id="669" name="직선 연결선 1034"/>
          <p:cNvCxnSpPr/>
          <p:nvPr/>
        </p:nvCxnSpPr>
        <p:spPr>
          <a:xfrm>
            <a:off x="13106160" y="7086600"/>
            <a:ext cx="1753560" cy="720"/>
          </a:xfrm>
          <a:prstGeom prst="straightConnector1">
            <a:avLst/>
          </a:prstGeom>
          <a:ln w="38100">
            <a:solidFill>
              <a:srgbClr val="BAFF1A"/>
            </a:solidFill>
            <a:round/>
          </a:ln>
        </p:spPr>
      </p:cxnSp>
      <p:cxnSp>
        <p:nvCxnSpPr>
          <p:cNvPr id="670" name="직선 연결선 1034"/>
          <p:cNvCxnSpPr/>
          <p:nvPr/>
        </p:nvCxnSpPr>
        <p:spPr>
          <a:xfrm flipV="1">
            <a:off x="13114440" y="7391160"/>
            <a:ext cx="2126160" cy="21600"/>
          </a:xfrm>
          <a:prstGeom prst="straightConnector1">
            <a:avLst/>
          </a:prstGeom>
          <a:ln w="38100">
            <a:solidFill>
              <a:srgbClr val="BAFF1A"/>
            </a:solidFill>
            <a:round/>
          </a:ln>
        </p:spPr>
      </p:cxnSp>
      <p:sp>
        <p:nvSpPr>
          <p:cNvPr id="671" name="직사각형 1009"/>
          <p:cNvSpPr/>
          <p:nvPr/>
        </p:nvSpPr>
        <p:spPr>
          <a:xfrm>
            <a:off x="4572000" y="2286000"/>
            <a:ext cx="3656880" cy="4450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Oracle </a:t>
            </a: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스케쥴러</a:t>
            </a:r>
            <a:endParaRPr lang="en-US" altLang="en-US" sz="24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2" name="직사각형 1009"/>
          <p:cNvSpPr/>
          <p:nvPr/>
        </p:nvSpPr>
        <p:spPr>
          <a:xfrm>
            <a:off x="12420720" y="2286000"/>
            <a:ext cx="4952159" cy="4450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UNLOCK_CHECK </a:t>
            </a: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프로시져</a:t>
            </a:r>
            <a:endParaRPr lang="en-US" altLang="en-US" sz="24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673" name="꺽인 연결선 1038"/>
          <p:cNvCxnSpPr>
            <a:endCxn id="667" idx="1"/>
          </p:cNvCxnSpPr>
          <p:nvPr/>
        </p:nvCxnSpPr>
        <p:spPr>
          <a:xfrm>
            <a:off x="3733560" y="5486400"/>
            <a:ext cx="7773120" cy="945720"/>
          </a:xfrm>
          <a:prstGeom prst="bentConnector3">
            <a:avLst>
              <a:gd name="adj1" fmla="val 50002"/>
            </a:avLst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674" name="모서리가 둥근 직사각형 1039"/>
          <p:cNvSpPr/>
          <p:nvPr/>
        </p:nvSpPr>
        <p:spPr>
          <a:xfrm>
            <a:off x="2895480" y="5029200"/>
            <a:ext cx="2971080" cy="4564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5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31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6" name="모서리가 둥근 직사각형 2"/>
          <p:cNvSpPr/>
          <p:nvPr/>
        </p:nvSpPr>
        <p:spPr>
          <a:xfrm>
            <a:off x="3028320" y="3529080"/>
            <a:ext cx="751320" cy="2505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7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67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79" name="Object 12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8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31</a:t>
              </a:r>
            </a:p>
          </p:txBody>
        </p:sp>
        <p:sp>
          <p:nvSpPr>
            <p:cNvPr id="68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8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그룹 1001"/>
          <p:cNvGrpSpPr/>
          <p:nvPr/>
        </p:nvGrpSpPr>
        <p:grpSpPr>
          <a:xfrm>
            <a:off x="1511280" y="0"/>
            <a:ext cx="16777800" cy="10298520"/>
            <a:chOff x="1511280" y="0"/>
            <a:chExt cx="16777800" cy="10298520"/>
          </a:xfrm>
        </p:grpSpPr>
        <p:pic>
          <p:nvPicPr>
            <p:cNvPr id="678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12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79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680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81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682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83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684" name="그룹 1004"/>
          <p:cNvGrpSpPr/>
          <p:nvPr/>
        </p:nvGrpSpPr>
        <p:grpSpPr>
          <a:xfrm>
            <a:off x="1949400" y="457200"/>
            <a:ext cx="259560" cy="259560"/>
            <a:chOff x="1949400" y="457200"/>
            <a:chExt cx="259560" cy="259560"/>
          </a:xfrm>
        </p:grpSpPr>
        <p:pic>
          <p:nvPicPr>
            <p:cNvPr id="685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949400" y="457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6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회계관리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87" name="그림 1043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676600" y="2286000"/>
            <a:ext cx="15229800" cy="336168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688" name="모서리가 둥근 직사각형 1041"/>
          <p:cNvSpPr/>
          <p:nvPr/>
        </p:nvSpPr>
        <p:spPr>
          <a:xfrm>
            <a:off x="16459200" y="4724280"/>
            <a:ext cx="837360" cy="45648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89" name="그림 1048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2666880" y="6806520"/>
            <a:ext cx="5562000" cy="147312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pic>
        <p:nvPicPr>
          <p:cNvPr id="690" name="그림 1049"/>
          <p:cNvPicPr/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8752680" y="6806520"/>
            <a:ext cx="9066960" cy="55260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pic>
        <p:nvPicPr>
          <p:cNvPr id="691" name="그림 1050"/>
          <p:cNvPicPr/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8768160" y="7992720"/>
            <a:ext cx="9061920" cy="61704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sp>
        <p:nvSpPr>
          <p:cNvPr id="692" name="모서리가 둥근 직사각형 1051"/>
          <p:cNvSpPr/>
          <p:nvPr/>
        </p:nvSpPr>
        <p:spPr>
          <a:xfrm>
            <a:off x="12268080" y="4724280"/>
            <a:ext cx="761400" cy="3801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3" name="모서리가 둥근 직사각형 1051"/>
          <p:cNvSpPr/>
          <p:nvPr/>
        </p:nvSpPr>
        <p:spPr>
          <a:xfrm>
            <a:off x="15497640" y="6878160"/>
            <a:ext cx="761400" cy="3801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4" name="모서리가 둥근 직사각형 1051"/>
          <p:cNvSpPr/>
          <p:nvPr/>
        </p:nvSpPr>
        <p:spPr>
          <a:xfrm>
            <a:off x="15552360" y="8094960"/>
            <a:ext cx="761400" cy="38016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695" name="꺽인 연결선 1054"/>
          <p:cNvCxnSpPr>
            <a:stCxn id="688" idx="2"/>
            <a:endCxn id="689" idx="0"/>
          </p:cNvCxnSpPr>
          <p:nvPr/>
        </p:nvCxnSpPr>
        <p:spPr>
          <a:xfrm rot="5400000">
            <a:off x="10350000" y="278640"/>
            <a:ext cx="1626120" cy="11430360"/>
          </a:xfrm>
          <a:prstGeom prst="bentConnector3">
            <a:avLst>
              <a:gd name="adj1" fmla="val 49424"/>
            </a:avLst>
          </a:prstGeom>
          <a:ln w="38100">
            <a:solidFill>
              <a:srgbClr val="FF0000"/>
            </a:solidFill>
            <a:round/>
            <a:tailEnd type="arrow" w="med" len="med"/>
          </a:ln>
        </p:spPr>
      </p:cxnSp>
      <p:cxnSp>
        <p:nvCxnSpPr>
          <p:cNvPr id="696" name="직선 화살표 연결선 1055"/>
          <p:cNvCxnSpPr>
            <a:stCxn id="693" idx="2"/>
          </p:cNvCxnSpPr>
          <p:nvPr/>
        </p:nvCxnSpPr>
        <p:spPr>
          <a:xfrm>
            <a:off x="15878160" y="7258320"/>
            <a:ext cx="20520" cy="635040"/>
          </a:xfrm>
          <a:prstGeom prst="straightConnector1">
            <a:avLst/>
          </a:prstGeom>
          <a:ln w="38100">
            <a:solidFill>
              <a:srgbClr val="0000FF"/>
            </a:solidFill>
            <a:round/>
            <a:tailEnd type="arrow" w="med" len="med"/>
          </a:ln>
        </p:spPr>
      </p:cxnSp>
      <p:sp>
        <p:nvSpPr>
          <p:cNvPr id="697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33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98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699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700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701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32</a:t>
              </a:r>
            </a:p>
          </p:txBody>
        </p:sp>
        <p:sp>
          <p:nvSpPr>
            <p:cNvPr id="702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03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그룹 1001"/>
          <p:cNvGrpSpPr/>
          <p:nvPr/>
        </p:nvGrpSpPr>
        <p:grpSpPr>
          <a:xfrm>
            <a:off x="1511280" y="0"/>
            <a:ext cx="16777800" cy="10298520"/>
            <a:chOff x="1511280" y="0"/>
            <a:chExt cx="16777800" cy="10298520"/>
          </a:xfrm>
        </p:grpSpPr>
        <p:pic>
          <p:nvPicPr>
            <p:cNvPr id="699" name="Object 2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11280" y="0"/>
              <a:ext cx="16777800" cy="1029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00" name="그룹 1002"/>
          <p:cNvGrpSpPr/>
          <p:nvPr/>
        </p:nvGrpSpPr>
        <p:grpSpPr>
          <a:xfrm>
            <a:off x="1506960" y="1798920"/>
            <a:ext cx="16777800" cy="37440"/>
            <a:chOff x="1506960" y="1798920"/>
            <a:chExt cx="16777800" cy="37440"/>
          </a:xfrm>
        </p:grpSpPr>
        <p:pic>
          <p:nvPicPr>
            <p:cNvPr id="701" name="Object 5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960" y="1798920"/>
              <a:ext cx="16777800" cy="37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02" name="그룹 1003"/>
          <p:cNvGrpSpPr/>
          <p:nvPr/>
        </p:nvGrpSpPr>
        <p:grpSpPr>
          <a:xfrm>
            <a:off x="0" y="0"/>
            <a:ext cx="1506240" cy="1836360"/>
            <a:chOff x="0" y="0"/>
            <a:chExt cx="1506240" cy="1836360"/>
          </a:xfrm>
        </p:grpSpPr>
        <p:pic>
          <p:nvPicPr>
            <p:cNvPr id="703" name="Object 8"/>
            <p:cNvPicPr/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240" cy="1836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4" name="Object 10"/>
          <p:cNvPicPr/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2960" y="5847480"/>
            <a:ext cx="3709440" cy="243000"/>
          </a:xfrm>
          <a:prstGeom prst="rect">
            <a:avLst/>
          </a:prstGeom>
          <a:ln w="0">
            <a:noFill/>
          </a:ln>
        </p:spPr>
      </p:pic>
      <p:grpSp>
        <p:nvGrpSpPr>
          <p:cNvPr id="705" name="그룹 1004"/>
          <p:cNvGrpSpPr/>
          <p:nvPr/>
        </p:nvGrpSpPr>
        <p:grpSpPr>
          <a:xfrm>
            <a:off x="1949400" y="457200"/>
            <a:ext cx="259560" cy="259560"/>
            <a:chOff x="1949400" y="457200"/>
            <a:chExt cx="259560" cy="259560"/>
          </a:xfrm>
        </p:grpSpPr>
        <p:pic>
          <p:nvPicPr>
            <p:cNvPr id="706" name="Object 13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949400" y="457200"/>
              <a:ext cx="259560" cy="25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07" name="직사각형 1018"/>
          <p:cNvSpPr/>
          <p:nvPr/>
        </p:nvSpPr>
        <p:spPr>
          <a:xfrm>
            <a:off x="1905120" y="685800"/>
            <a:ext cx="9066960" cy="85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관리자페이지 </a:t>
            </a:r>
            <a:r>
              <a:rPr lang="en-US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- </a:t>
            </a:r>
            <a:r>
              <a:rPr lang="ko-KR" altLang="en-US" sz="5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회계관리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708" name="그림 1044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933585" y="3635280"/>
            <a:ext cx="6385680" cy="3885480"/>
          </a:xfrm>
          <a:prstGeom prst="rect">
            <a:avLst/>
          </a:prstGeom>
          <a:ln w="0">
            <a:noFill/>
          </a:ln>
        </p:spPr>
      </p:pic>
      <p:pic>
        <p:nvPicPr>
          <p:cNvPr id="709" name="그림 1047"/>
          <p:cNvPicPr/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8548585" y="3635280"/>
            <a:ext cx="9306720" cy="4952160"/>
          </a:xfrm>
          <a:prstGeom prst="rect">
            <a:avLst/>
          </a:prstGeom>
          <a:ln w="0">
            <a:noFill/>
          </a:ln>
        </p:spPr>
      </p:pic>
      <p:sp>
        <p:nvSpPr>
          <p:cNvPr id="710" name="모서리가 둥근 직사각형 1048"/>
          <p:cNvSpPr/>
          <p:nvPr/>
        </p:nvSpPr>
        <p:spPr>
          <a:xfrm>
            <a:off x="11748985" y="8055000"/>
            <a:ext cx="1447200" cy="30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711" name="직선 연결선 1049"/>
          <p:cNvCxnSpPr/>
          <p:nvPr/>
        </p:nvCxnSpPr>
        <p:spPr>
          <a:xfrm>
            <a:off x="8929465" y="5654520"/>
            <a:ext cx="7468200" cy="720"/>
          </a:xfrm>
          <a:prstGeom prst="straightConnector1">
            <a:avLst/>
          </a:prstGeom>
          <a:ln w="38100">
            <a:solidFill>
              <a:srgbClr val="FFFF00"/>
            </a:solidFill>
            <a:round/>
          </a:ln>
        </p:spPr>
      </p:cxnSp>
      <p:sp>
        <p:nvSpPr>
          <p:cNvPr id="712" name="TextBox 1"/>
          <p:cNvSpPr/>
          <p:nvPr/>
        </p:nvSpPr>
        <p:spPr>
          <a:xfrm>
            <a:off x="510480" y="793080"/>
            <a:ext cx="574200" cy="43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2300" b="1" spc="5">
                <a:solidFill>
                  <a:srgbClr val="FDD935"/>
                </a:solidFill>
                <a:latin typeface="Calibri"/>
              </a:rPr>
              <a:t>34</a:t>
            </a:r>
            <a:endParaRPr lang="en-US" altLang="en-US" sz="23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3" name="직사각형 53"/>
          <p:cNvSpPr/>
          <p:nvPr/>
        </p:nvSpPr>
        <p:spPr>
          <a:xfrm>
            <a:off x="14378785" y="3109680"/>
            <a:ext cx="3476520" cy="52524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농협 오픈뱅킹 입금이체 </a:t>
            </a: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API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4" name="직사각형 54"/>
          <p:cNvSpPr/>
          <p:nvPr/>
        </p:nvSpPr>
        <p:spPr>
          <a:xfrm>
            <a:off x="4842745" y="3109680"/>
            <a:ext cx="3476520" cy="52524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API </a:t>
            </a:r>
            <a:r>
              <a:rPr lang="ko-KR" altLang="en-US" sz="18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호출에 필요한 파라미터</a:t>
            </a:r>
            <a:endParaRPr lang="en-US" altLang="en-US" sz="18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715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71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717" name="Object 12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71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33</a:t>
              </a:r>
            </a:p>
          </p:txBody>
        </p:sp>
        <p:sp>
          <p:nvSpPr>
            <p:cNvPr id="71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2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68372" y="1138737"/>
            <a:ext cx="9367608" cy="8009525"/>
            <a:chOff x="4960968" y="1851852"/>
            <a:chExt cx="7536468" cy="644385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37124" y="1851852"/>
              <a:ext cx="6984157" cy="6443857"/>
              <a:chOff x="5237124" y="1851852"/>
              <a:chExt cx="6984157" cy="6443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237124" y="1851852"/>
                <a:ext cx="6984157" cy="644385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960968" y="1942618"/>
              <a:ext cx="7536468" cy="6198336"/>
              <a:chOff x="4960968" y="1942618"/>
              <a:chExt cx="7536468" cy="6198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4960968" y="1942618"/>
                <a:ext cx="7536468" cy="619833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7801" y="3338509"/>
            <a:ext cx="6648749" cy="2774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프로젝트 공통코드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41986" y="6331632"/>
            <a:ext cx="3420380" cy="1000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latin typeface="G마켓 산스 Medium"/>
                <a:ea typeface="G마켓 산스 Medium"/>
              </a:rPr>
              <a:t>배수빈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80332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3201" y="577850"/>
            <a:ext cx="2880320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공통코드</a:t>
            </a:r>
          </a:p>
        </p:txBody>
      </p:sp>
      <p:sp>
        <p:nvSpPr>
          <p:cNvPr id="7" name="object 7"/>
          <p:cNvSpPr/>
          <p:nvPr/>
        </p:nvSpPr>
        <p:spPr>
          <a:xfrm>
            <a:off x="3300384" y="2507646"/>
            <a:ext cx="13235004" cy="7488314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44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9" name="object 14"/>
          <p:cNvSpPr/>
          <p:nvPr/>
        </p:nvSpPr>
        <p:spPr>
          <a:xfrm>
            <a:off x="3681978" y="4399578"/>
            <a:ext cx="7874290" cy="759222"/>
          </a:xfrm>
          <a:custGeom>
            <a:avLst/>
            <a:gdLst/>
            <a:ahLst/>
            <a:cxnLst/>
            <a:rect l="l" t="t" r="r" b="b"/>
            <a:pathLst>
              <a:path w="12614910" h="391795">
                <a:moveTo>
                  <a:pt x="6307201" y="391325"/>
                </a:moveTo>
                <a:lnTo>
                  <a:pt x="0" y="391325"/>
                </a:lnTo>
                <a:lnTo>
                  <a:pt x="0" y="0"/>
                </a:lnTo>
                <a:lnTo>
                  <a:pt x="12614402" y="0"/>
                </a:lnTo>
                <a:lnTo>
                  <a:pt x="12614402" y="391325"/>
                </a:lnTo>
                <a:lnTo>
                  <a:pt x="6307201" y="391325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4"/>
          <p:cNvSpPr/>
          <p:nvPr/>
        </p:nvSpPr>
        <p:spPr>
          <a:xfrm>
            <a:off x="4807933" y="6501277"/>
            <a:ext cx="2811190" cy="334978"/>
          </a:xfrm>
          <a:custGeom>
            <a:avLst/>
            <a:gdLst/>
            <a:ahLst/>
            <a:cxnLst/>
            <a:rect l="l" t="t" r="r" b="b"/>
            <a:pathLst>
              <a:path w="12614910" h="391795">
                <a:moveTo>
                  <a:pt x="6307201" y="391325"/>
                </a:moveTo>
                <a:lnTo>
                  <a:pt x="0" y="391325"/>
                </a:lnTo>
                <a:lnTo>
                  <a:pt x="0" y="0"/>
                </a:lnTo>
                <a:lnTo>
                  <a:pt x="12614402" y="0"/>
                </a:lnTo>
                <a:lnTo>
                  <a:pt x="12614402" y="391325"/>
                </a:lnTo>
                <a:lnTo>
                  <a:pt x="6307201" y="391325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4"/>
          <p:cNvSpPr/>
          <p:nvPr/>
        </p:nvSpPr>
        <p:spPr>
          <a:xfrm>
            <a:off x="4454499" y="9021963"/>
            <a:ext cx="2482909" cy="334978"/>
          </a:xfrm>
          <a:custGeom>
            <a:avLst/>
            <a:gdLst/>
            <a:ahLst/>
            <a:cxnLst/>
            <a:rect l="l" t="t" r="r" b="b"/>
            <a:pathLst>
              <a:path w="12614910" h="391795">
                <a:moveTo>
                  <a:pt x="6307201" y="391325"/>
                </a:moveTo>
                <a:lnTo>
                  <a:pt x="0" y="391325"/>
                </a:lnTo>
                <a:lnTo>
                  <a:pt x="0" y="0"/>
                </a:lnTo>
                <a:lnTo>
                  <a:pt x="12614402" y="0"/>
                </a:lnTo>
                <a:lnTo>
                  <a:pt x="12614402" y="391325"/>
                </a:lnTo>
                <a:lnTo>
                  <a:pt x="6307201" y="391325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663558" y="4023831"/>
            <a:ext cx="2139748" cy="759222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파일이 있을 경우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기존 파일삭제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29563" y="6818158"/>
            <a:ext cx="2139748" cy="759222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서버폴더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/DB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저장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220" y="1995201"/>
            <a:ext cx="4419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파일 업로드</a:t>
            </a:r>
          </a:p>
        </p:txBody>
      </p:sp>
      <p:grpSp>
        <p:nvGrpSpPr>
          <p:cNvPr id="16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7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8" name="Object 12"/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9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35</a:t>
              </a:r>
            </a:p>
          </p:txBody>
        </p:sp>
        <p:sp>
          <p:nvSpPr>
            <p:cNvPr id="20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</a:path>
            </a:pathLst>
          </a:custGeom>
          <a:solidFill>
            <a:srgbClr val="FCD834"/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1509839" y="12"/>
            <a:ext cx="16777792" cy="10307770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2146370" y="3026155"/>
            <a:ext cx="8503564" cy="133739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2108219" y="6406147"/>
            <a:ext cx="8601837" cy="1145514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2140249" y="4610100"/>
            <a:ext cx="15269044" cy="957605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2133600" y="7658100"/>
            <a:ext cx="6382054" cy="2286000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1506956" y="1798561"/>
            <a:ext cx="16777804" cy="37439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3" name="object 13"/>
          <p:cNvSpPr txBox="1"/>
          <p:nvPr/>
        </p:nvSpPr>
        <p:spPr>
          <a:xfrm>
            <a:off x="2207425" y="576618"/>
            <a:ext cx="2544087" cy="7664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공통코드</a:t>
            </a:r>
            <a:endParaRPr lang="ko-KR" altLang="en-US" sz="5000">
              <a:latin typeface="G마켓 산스 Bold"/>
              <a:ea typeface="G마켓 산스 Bold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32805" y="5208905"/>
            <a:ext cx="12614910" cy="391795"/>
          </a:xfrm>
          <a:custGeom>
            <a:avLst/>
            <a:gdLst/>
            <a:ahLst/>
            <a:cxnLst/>
            <a:rect l="l" t="t" r="r" b="b"/>
            <a:pathLst>
              <a:path w="12614910" h="391795">
                <a:moveTo>
                  <a:pt x="6307201" y="391325"/>
                </a:moveTo>
                <a:lnTo>
                  <a:pt x="0" y="391325"/>
                </a:lnTo>
                <a:lnTo>
                  <a:pt x="0" y="0"/>
                </a:lnTo>
                <a:lnTo>
                  <a:pt x="12614402" y="0"/>
                </a:lnTo>
                <a:lnTo>
                  <a:pt x="12614402" y="391325"/>
                </a:lnTo>
                <a:lnTo>
                  <a:pt x="6307201" y="391325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2530494" y="8708571"/>
            <a:ext cx="5897880" cy="960954"/>
          </a:xfrm>
          <a:custGeom>
            <a:avLst/>
            <a:gdLst/>
            <a:ahLst/>
            <a:cxnLst/>
            <a:rect l="l" t="t" r="r" b="b"/>
            <a:pathLst>
              <a:path w="5897880" h="855345">
                <a:moveTo>
                  <a:pt x="2949117" y="855002"/>
                </a:moveTo>
                <a:lnTo>
                  <a:pt x="0" y="855002"/>
                </a:lnTo>
                <a:lnTo>
                  <a:pt x="0" y="0"/>
                </a:lnTo>
                <a:lnTo>
                  <a:pt x="5897880" y="0"/>
                </a:lnTo>
                <a:lnTo>
                  <a:pt x="5897880" y="855002"/>
                </a:lnTo>
                <a:lnTo>
                  <a:pt x="2949117" y="855002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7" name="object 17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45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2612235" y="2621625"/>
            <a:ext cx="3192819" cy="36922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en-US" altLang="en-US" sz="2400">
                <a:latin typeface="G마켓 산스 Medium"/>
                <a:ea typeface="G마켓 산스 Medium"/>
                <a:cs typeface="맑은 고딕"/>
              </a:rPr>
              <a:t>From</a:t>
            </a:r>
            <a:endParaRPr lang="ko-KR" altLang="en-US" sz="24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6" name="object 9"/>
          <p:cNvSpPr txBox="1"/>
          <p:nvPr/>
        </p:nvSpPr>
        <p:spPr>
          <a:xfrm>
            <a:off x="2088576" y="2035783"/>
            <a:ext cx="9719719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사이트간 요청위조를 막기위해 토큰사용 </a:t>
            </a:r>
            <a:r>
              <a:rPr lang="en-US" altLang="ko-KR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(</a:t>
            </a:r>
            <a:r>
              <a:rPr lang="en-US" altLang="ko-KR" sz="2800" spc="257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  <a:cs typeface="맑은 고딕"/>
              </a:rPr>
              <a:t>CSRF Token)</a:t>
            </a:r>
            <a:endParaRPr lang="ko-KR" altLang="en-US" sz="2800">
              <a:solidFill>
                <a:schemeClr val="accent6">
                  <a:lumMod val="50000"/>
                </a:schemeClr>
              </a:solidFill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2605308" y="5892215"/>
            <a:ext cx="3192819" cy="36571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en-US" altLang="ko-KR" sz="2400" spc="-101">
                <a:latin typeface="G마켓 산스 Medium"/>
                <a:ea typeface="G마켓 산스 Medium"/>
                <a:cs typeface="맑은 고딕"/>
              </a:rPr>
              <a:t>Ajax</a:t>
            </a:r>
            <a:endParaRPr lang="ko-KR" altLang="en-US" sz="24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20" name="object 31"/>
          <p:cNvSpPr/>
          <p:nvPr/>
        </p:nvSpPr>
        <p:spPr>
          <a:xfrm>
            <a:off x="2207425" y="2621625"/>
            <a:ext cx="344036" cy="335253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2" name="object 31"/>
          <p:cNvSpPr/>
          <p:nvPr/>
        </p:nvSpPr>
        <p:spPr>
          <a:xfrm>
            <a:off x="2156888" y="5939118"/>
            <a:ext cx="344036" cy="335253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grpSp>
        <p:nvGrpSpPr>
          <p:cNvPr id="23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4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5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6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36</a:t>
              </a:r>
            </a:p>
          </p:txBody>
        </p:sp>
        <p:sp>
          <p:nvSpPr>
            <p:cNvPr id="27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80332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38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57163" y="2560981"/>
            <a:ext cx="2301836" cy="7403388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3733800" y="2552700"/>
            <a:ext cx="9524149" cy="7410627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9898088" y="4560049"/>
            <a:ext cx="3810" cy="537210"/>
          </a:xfrm>
          <a:custGeom>
            <a:avLst/>
            <a:gdLst/>
            <a:ahLst/>
            <a:cxnLst/>
            <a:rect l="l" t="t" r="r" b="b"/>
            <a:pathLst>
              <a:path w="3809" h="537210">
                <a:moveTo>
                  <a:pt x="3238" y="0"/>
                </a:moveTo>
                <a:lnTo>
                  <a:pt x="0" y="536752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9831121" y="5087442"/>
            <a:ext cx="133565" cy="133921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4399801" y="5221364"/>
            <a:ext cx="10995025" cy="1149350"/>
          </a:xfrm>
          <a:custGeom>
            <a:avLst/>
            <a:gdLst/>
            <a:ahLst/>
            <a:cxnLst/>
            <a:rect l="l" t="t" r="r" b="b"/>
            <a:pathLst>
              <a:path w="10995025" h="1149350">
                <a:moveTo>
                  <a:pt x="5497207" y="1144079"/>
                </a:moveTo>
                <a:lnTo>
                  <a:pt x="0" y="1139405"/>
                </a:lnTo>
                <a:lnTo>
                  <a:pt x="368" y="0"/>
                </a:lnTo>
                <a:lnTo>
                  <a:pt x="10994758" y="9728"/>
                </a:lnTo>
                <a:lnTo>
                  <a:pt x="10994402" y="1149121"/>
                </a:lnTo>
                <a:lnTo>
                  <a:pt x="5497207" y="1144079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6" name="object 16"/>
          <p:cNvSpPr/>
          <p:nvPr/>
        </p:nvSpPr>
        <p:spPr>
          <a:xfrm>
            <a:off x="4548848" y="7092290"/>
            <a:ext cx="5473682" cy="1932305"/>
          </a:xfrm>
          <a:custGeom>
            <a:avLst/>
            <a:gdLst/>
            <a:ahLst/>
            <a:cxnLst/>
            <a:rect l="l" t="t" r="r" b="b"/>
            <a:pathLst>
              <a:path w="6788150" h="1932304">
                <a:moveTo>
                  <a:pt x="3394075" y="1929244"/>
                </a:moveTo>
                <a:lnTo>
                  <a:pt x="0" y="1926361"/>
                </a:lnTo>
                <a:lnTo>
                  <a:pt x="355" y="0"/>
                </a:lnTo>
                <a:lnTo>
                  <a:pt x="6788150" y="5753"/>
                </a:lnTo>
                <a:lnTo>
                  <a:pt x="6787794" y="1932114"/>
                </a:lnTo>
                <a:lnTo>
                  <a:pt x="3394075" y="1929244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0875480" y="3397974"/>
            <a:ext cx="4609439" cy="1130300"/>
          </a:xfrm>
          <a:custGeom>
            <a:avLst/>
            <a:gdLst/>
            <a:ahLst/>
            <a:cxnLst/>
            <a:rect l="l" t="t" r="r" b="b"/>
            <a:pathLst>
              <a:path w="3768725" h="1130300">
                <a:moveTo>
                  <a:pt x="368" y="0"/>
                </a:moveTo>
                <a:lnTo>
                  <a:pt x="0" y="1126794"/>
                </a:lnTo>
                <a:lnTo>
                  <a:pt x="1883879" y="1128598"/>
                </a:lnTo>
                <a:lnTo>
                  <a:pt x="3767759" y="1130033"/>
                </a:lnTo>
                <a:lnTo>
                  <a:pt x="3768128" y="3238"/>
                </a:lnTo>
                <a:lnTo>
                  <a:pt x="368" y="0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8" name="object 18"/>
          <p:cNvSpPr txBox="1"/>
          <p:nvPr/>
        </p:nvSpPr>
        <p:spPr>
          <a:xfrm>
            <a:off x="10981867" y="3642523"/>
            <a:ext cx="4396664" cy="62467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indent="158750">
              <a:lnSpc>
                <a:spcPct val="100000"/>
              </a:lnSpc>
              <a:spcBef>
                <a:spcPct val="3000"/>
              </a:spcBef>
            </a:pPr>
            <a:r>
              <a:rPr lang="en-US" altLang="en-US" sz="2000" spc="-65">
                <a:latin typeface="G마켓 산스 Medium"/>
                <a:ea typeface="G마켓 산스 Medium"/>
                <a:cs typeface="맑은 고딕"/>
              </a:rPr>
              <a:t>( ‘DS1,DS2,DS3’ )</a:t>
            </a:r>
          </a:p>
          <a:p>
            <a:pPr marL="12700" indent="158750">
              <a:lnSpc>
                <a:spcPct val="100000"/>
              </a:lnSpc>
              <a:spcBef>
                <a:spcPct val="3000"/>
              </a:spcBef>
            </a:pPr>
            <a:r>
              <a:rPr lang="ko-KR" altLang="en-US" sz="2000" spc="-65">
                <a:latin typeface="G마켓 산스 Medium"/>
                <a:ea typeface="G마켓 산스 Medium"/>
                <a:cs typeface="맑은 고딕"/>
              </a:rPr>
              <a:t>콤마 기준으로  행 변경</a:t>
            </a:r>
            <a:r>
              <a:rPr lang="en-US" altLang="en-US" sz="2000" spc="-65">
                <a:latin typeface="G마켓 산스 Medium"/>
                <a:ea typeface="G마켓 산스 Medium"/>
                <a:cs typeface="맑은 고딕"/>
              </a:rPr>
              <a:t> -&gt;</a:t>
            </a:r>
            <a:r>
              <a:rPr lang="ko-KR" altLang="en-US" sz="2000" spc="-65">
                <a:latin typeface="G마켓 산스 Medium"/>
                <a:ea typeface="G마켓 산스 Medium"/>
                <a:cs typeface="맑은 고딕"/>
              </a:rPr>
              <a:t> 레코드</a:t>
            </a:r>
            <a:r>
              <a:rPr lang="ko-KR" altLang="en-US" sz="2000" spc="-345"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000" spc="-65">
                <a:latin typeface="G마켓 산스 Medium"/>
                <a:ea typeface="G마켓 산스 Medium"/>
                <a:cs typeface="맑은 고딕"/>
              </a:rPr>
              <a:t>담기</a:t>
            </a:r>
            <a:endParaRPr lang="ko-KR" altLang="en-US" sz="20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12389" y="8600809"/>
            <a:ext cx="470534" cy="1270"/>
          </a:xfrm>
          <a:custGeom>
            <a:avLst/>
            <a:gdLst/>
            <a:ahLst/>
            <a:cxnLst/>
            <a:rect l="l" t="t" r="r" b="b"/>
            <a:pathLst>
              <a:path w="470534" h="1270">
                <a:moveTo>
                  <a:pt x="0" y="1269"/>
                </a:moveTo>
                <a:lnTo>
                  <a:pt x="470297" y="1269"/>
                </a:lnTo>
                <a:lnTo>
                  <a:pt x="470297" y="0"/>
                </a:lnTo>
                <a:lnTo>
                  <a:pt x="0" y="0"/>
                </a:lnTo>
                <a:lnTo>
                  <a:pt x="0" y="1269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0" name="object 20"/>
          <p:cNvSpPr/>
          <p:nvPr/>
        </p:nvSpPr>
        <p:spPr>
          <a:xfrm>
            <a:off x="12614392" y="8599539"/>
            <a:ext cx="1868805" cy="1270"/>
          </a:xfrm>
          <a:custGeom>
            <a:avLst/>
            <a:gdLst/>
            <a:ahLst/>
            <a:cxnLst/>
            <a:rect l="l" t="t" r="r" b="b"/>
            <a:pathLst>
              <a:path w="1868804" h="1270">
                <a:moveTo>
                  <a:pt x="0" y="1270"/>
                </a:moveTo>
                <a:lnTo>
                  <a:pt x="1868295" y="1270"/>
                </a:lnTo>
                <a:lnTo>
                  <a:pt x="1868295" y="0"/>
                </a:lnTo>
                <a:lnTo>
                  <a:pt x="0" y="0"/>
                </a:lnTo>
                <a:lnTo>
                  <a:pt x="0" y="1270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2" name="object 22"/>
          <p:cNvSpPr/>
          <p:nvPr/>
        </p:nvSpPr>
        <p:spPr>
          <a:xfrm>
            <a:off x="12420600" y="7455268"/>
            <a:ext cx="741045" cy="2540"/>
          </a:xfrm>
          <a:custGeom>
            <a:avLst/>
            <a:gdLst/>
            <a:ahLst/>
            <a:cxnLst/>
            <a:rect l="l" t="t" r="r" b="b"/>
            <a:pathLst>
              <a:path w="741045" h="2540">
                <a:moveTo>
                  <a:pt x="0" y="2540"/>
                </a:moveTo>
                <a:lnTo>
                  <a:pt x="740736" y="2540"/>
                </a:lnTo>
                <a:lnTo>
                  <a:pt x="740736" y="0"/>
                </a:lnTo>
                <a:lnTo>
                  <a:pt x="0" y="0"/>
                </a:lnTo>
                <a:lnTo>
                  <a:pt x="0" y="2540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4" name="object 24"/>
          <p:cNvSpPr/>
          <p:nvPr/>
        </p:nvSpPr>
        <p:spPr>
          <a:xfrm>
            <a:off x="8850846" y="3411639"/>
            <a:ext cx="2100960" cy="1148765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5" name="object 25"/>
          <p:cNvSpPr/>
          <p:nvPr/>
        </p:nvSpPr>
        <p:spPr>
          <a:xfrm>
            <a:off x="12989764" y="6884093"/>
            <a:ext cx="4155731" cy="1134719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6" name="object 26"/>
          <p:cNvSpPr/>
          <p:nvPr/>
        </p:nvSpPr>
        <p:spPr>
          <a:xfrm>
            <a:off x="13681813" y="8522662"/>
            <a:ext cx="2771635" cy="804964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cxnSp>
        <p:nvCxnSpPr>
          <p:cNvPr id="27" name="직선 화살표 연결선 26"/>
          <p:cNvCxnSpPr>
            <a:stCxn id="25" idx="2"/>
            <a:endCxn id="26" idx="0"/>
          </p:cNvCxnSpPr>
          <p:nvPr/>
        </p:nvCxnSpPr>
        <p:spPr>
          <a:xfrm>
            <a:off x="15067630" y="8018812"/>
            <a:ext cx="1" cy="50385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6" idx="1"/>
          </p:cNvCxnSpPr>
          <p:nvPr/>
        </p:nvCxnSpPr>
        <p:spPr>
          <a:xfrm flipH="1" flipV="1">
            <a:off x="10022530" y="8104340"/>
            <a:ext cx="3659283" cy="82080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128855" y="1967774"/>
            <a:ext cx="5484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코드 문자열변환 </a:t>
            </a:r>
            <a:r>
              <a:rPr lang="en-US" altLang="ko-KR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PLSQL</a:t>
            </a:r>
            <a:endParaRPr lang="ko-KR" altLang="en-US" sz="2800">
              <a:solidFill>
                <a:schemeClr val="accent6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sp>
        <p:nvSpPr>
          <p:cNvPr id="14" name="object 2"/>
          <p:cNvSpPr txBox="1"/>
          <p:nvPr/>
        </p:nvSpPr>
        <p:spPr>
          <a:xfrm>
            <a:off x="2207425" y="576618"/>
            <a:ext cx="5530850" cy="7664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공통코드</a:t>
            </a:r>
            <a:endParaRPr lang="ko-KR" altLang="en-US" sz="5000">
              <a:latin typeface="G마켓 산스 Bold"/>
              <a:ea typeface="G마켓 산스 Bold"/>
              <a:cs typeface="맑은 고딕"/>
            </a:endParaRPr>
          </a:p>
        </p:txBody>
      </p:sp>
      <p:sp>
        <p:nvSpPr>
          <p:cNvPr id="21" name="object 17"/>
          <p:cNvSpPr/>
          <p:nvPr/>
        </p:nvSpPr>
        <p:spPr>
          <a:xfrm>
            <a:off x="10127382" y="6884093"/>
            <a:ext cx="2924929" cy="1014829"/>
          </a:xfrm>
          <a:custGeom>
            <a:avLst/>
            <a:gdLst/>
            <a:ahLst/>
            <a:cxnLst/>
            <a:rect l="l" t="t" r="r" b="b"/>
            <a:pathLst>
              <a:path w="3768725" h="1130300">
                <a:moveTo>
                  <a:pt x="368" y="0"/>
                </a:moveTo>
                <a:lnTo>
                  <a:pt x="0" y="1126794"/>
                </a:lnTo>
                <a:lnTo>
                  <a:pt x="1883879" y="1128598"/>
                </a:lnTo>
                <a:lnTo>
                  <a:pt x="3767759" y="1130033"/>
                </a:lnTo>
                <a:lnTo>
                  <a:pt x="3768128" y="3238"/>
                </a:lnTo>
                <a:lnTo>
                  <a:pt x="368" y="0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3" name="object 18"/>
          <p:cNvSpPr txBox="1"/>
          <p:nvPr/>
        </p:nvSpPr>
        <p:spPr>
          <a:xfrm>
            <a:off x="10158464" y="7117086"/>
            <a:ext cx="3102839" cy="62673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indent="158750">
              <a:lnSpc>
                <a:spcPct val="100000"/>
              </a:lnSpc>
              <a:spcBef>
                <a:spcPct val="3000"/>
              </a:spcBef>
            </a:pPr>
            <a:r>
              <a:rPr lang="en-US" altLang="en-US" sz="2000">
                <a:latin typeface="G마켓 산스 Medium"/>
                <a:ea typeface="G마켓 산스 Medium"/>
                <a:cs typeface="맑은 고딕"/>
              </a:rPr>
              <a:t>Loop</a:t>
            </a:r>
            <a:r>
              <a:rPr lang="ko-KR" altLang="en-US" sz="2000">
                <a:latin typeface="G마켓 산스 Medium"/>
                <a:ea typeface="G마켓 산스 Medium"/>
                <a:cs typeface="맑은 고딕"/>
              </a:rPr>
              <a:t>반복문을 통해 </a:t>
            </a:r>
          </a:p>
          <a:p>
            <a:pPr marL="12700" indent="158750">
              <a:lnSpc>
                <a:spcPct val="100000"/>
              </a:lnSpc>
              <a:spcBef>
                <a:spcPct val="3000"/>
              </a:spcBef>
            </a:pPr>
            <a:r>
              <a:rPr lang="ko-KR" altLang="en-US" sz="2000">
                <a:latin typeface="G마켓 산스 Medium"/>
                <a:ea typeface="G마켓 산스 Medium"/>
                <a:cs typeface="맑은 고딕"/>
              </a:rPr>
              <a:t>변환하여 리턴값 반환</a:t>
            </a:r>
          </a:p>
        </p:txBody>
      </p:sp>
      <p:grpSp>
        <p:nvGrpSpPr>
          <p:cNvPr id="5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5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9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37</a:t>
              </a:r>
            </a:p>
          </p:txBody>
        </p:sp>
        <p:sp>
          <p:nvSpPr>
            <p:cNvPr id="6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그룹 1003"/>
          <p:cNvGrpSpPr/>
          <p:nvPr/>
        </p:nvGrpSpPr>
        <p:grpSpPr>
          <a:xfrm>
            <a:off x="0" y="0"/>
            <a:ext cx="1479960" cy="10309320"/>
            <a:chOff x="0" y="0"/>
            <a:chExt cx="1479960" cy="10309320"/>
          </a:xfrm>
        </p:grpSpPr>
        <p:pic>
          <p:nvPicPr>
            <p:cNvPr id="456" name="Object 9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79960" cy="10309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57" name="Object 14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2960" y="5819040"/>
            <a:ext cx="3709440" cy="243000"/>
          </a:xfrm>
          <a:prstGeom prst="rect">
            <a:avLst/>
          </a:prstGeom>
          <a:ln w="0">
            <a:noFill/>
          </a:ln>
        </p:spPr>
      </p:pic>
      <p:sp>
        <p:nvSpPr>
          <p:cNvPr id="458" name="TextBox 5"/>
          <p:cNvSpPr/>
          <p:nvPr/>
        </p:nvSpPr>
        <p:spPr>
          <a:xfrm>
            <a:off x="6327000" y="3967920"/>
            <a:ext cx="664812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8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8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TextBox 7"/>
          <p:cNvSpPr/>
          <p:nvPr/>
        </p:nvSpPr>
        <p:spPr>
          <a:xfrm>
            <a:off x="7991280" y="5491440"/>
            <a:ext cx="341964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0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6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사각형: 둥근 모서리 1"/>
          <p:cNvSpPr/>
          <p:nvPr/>
        </p:nvSpPr>
        <p:spPr>
          <a:xfrm>
            <a:off x="3756240" y="8262000"/>
            <a:ext cx="12227760" cy="145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61" name="그룹 1"/>
          <p:cNvGrpSpPr/>
          <p:nvPr/>
        </p:nvGrpSpPr>
        <p:grpSpPr>
          <a:xfrm>
            <a:off x="4172040" y="8794440"/>
            <a:ext cx="398520" cy="387000"/>
            <a:chOff x="4172040" y="8794440"/>
            <a:chExt cx="398520" cy="387000"/>
          </a:xfrm>
        </p:grpSpPr>
        <p:pic>
          <p:nvPicPr>
            <p:cNvPr id="462" name="Object 1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172040" y="8794440"/>
              <a:ext cx="398520" cy="387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3" name="TextBox 11"/>
          <p:cNvSpPr/>
          <p:nvPr/>
        </p:nvSpPr>
        <p:spPr>
          <a:xfrm>
            <a:off x="4715640" y="8743900"/>
            <a:ext cx="10909080" cy="5689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spc="5">
                <a:solidFill>
                  <a:srgbClr val="000000"/>
                </a:solidFill>
                <a:latin typeface="G마켓 산스 Medium"/>
                <a:ea typeface="G마켓 산스 Medium"/>
              </a:rPr>
              <a:t>원하는 디자인을 얻기위해 공모전 개최</a:t>
            </a:r>
            <a:r>
              <a:rPr lang="en-US" altLang="ko-KR" sz="3200" spc="5">
                <a:solidFill>
                  <a:srgbClr val="000000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 sz="3200" spc="5">
                <a:solidFill>
                  <a:srgbClr val="000000"/>
                </a:solidFill>
                <a:latin typeface="G마켓 산스 Medium"/>
                <a:ea typeface="G마켓 산스 Medium"/>
              </a:rPr>
              <a:t>디자인 응모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64" name="그룹 3"/>
          <p:cNvGrpSpPr/>
          <p:nvPr/>
        </p:nvGrpSpPr>
        <p:grpSpPr>
          <a:xfrm>
            <a:off x="5693760" y="725400"/>
            <a:ext cx="7913880" cy="6904080"/>
            <a:chOff x="5693760" y="725400"/>
            <a:chExt cx="7913880" cy="6904080"/>
          </a:xfrm>
        </p:grpSpPr>
        <p:grpSp>
          <p:nvGrpSpPr>
            <p:cNvPr id="465" name="그룹 4"/>
            <p:cNvGrpSpPr/>
            <p:nvPr/>
          </p:nvGrpSpPr>
          <p:grpSpPr>
            <a:xfrm>
              <a:off x="5983920" y="725400"/>
              <a:ext cx="7333920" cy="6904080"/>
              <a:chOff x="5983920" y="725400"/>
              <a:chExt cx="7333920" cy="6904080"/>
            </a:xfrm>
          </p:grpSpPr>
          <p:pic>
            <p:nvPicPr>
              <p:cNvPr id="466" name="Object 20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983920" y="72540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67" name="그룹 5"/>
            <p:cNvGrpSpPr/>
            <p:nvPr/>
          </p:nvGrpSpPr>
          <p:grpSpPr>
            <a:xfrm>
              <a:off x="5693760" y="822600"/>
              <a:ext cx="7913880" cy="6640920"/>
              <a:chOff x="5693760" y="822600"/>
              <a:chExt cx="7913880" cy="6640920"/>
            </a:xfrm>
          </p:grpSpPr>
          <p:pic>
            <p:nvPicPr>
              <p:cNvPr id="468" name="Object 32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693760" y="82260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470" name="TextBox 27"/>
          <p:cNvSpPr/>
          <p:nvPr/>
        </p:nvSpPr>
        <p:spPr>
          <a:xfrm>
            <a:off x="8205480" y="4569840"/>
            <a:ext cx="2889000" cy="847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배수빈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7801" y="3199284"/>
            <a:ext cx="6648749" cy="142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공모전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"/>
          <p:cNvSpPr/>
          <p:nvPr/>
        </p:nvSpPr>
        <p:spPr>
          <a:xfrm>
            <a:off x="1507668" y="-14288"/>
            <a:ext cx="16780332" cy="10301288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3555720" y="2978632"/>
            <a:ext cx="12837960" cy="7040524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1" name="object 31"/>
          <p:cNvSpPr/>
          <p:nvPr/>
        </p:nvSpPr>
        <p:spPr>
          <a:xfrm>
            <a:off x="3768839" y="2993389"/>
            <a:ext cx="1923478" cy="2009165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2" name="object 32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35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62113" y="3504398"/>
            <a:ext cx="1893608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정렬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분류별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4" name="직선 화살표 연결선 33"/>
          <p:cNvCxnSpPr>
            <a:stCxn id="33" idx="0"/>
          </p:cNvCxnSpPr>
          <p:nvPr/>
        </p:nvCxnSpPr>
        <p:spPr>
          <a:xfrm flipV="1">
            <a:off x="2608917" y="3188601"/>
            <a:ext cx="1104841" cy="31579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object 6"/>
          <p:cNvSpPr/>
          <p:nvPr/>
        </p:nvSpPr>
        <p:spPr>
          <a:xfrm>
            <a:off x="3752557" y="2965873"/>
            <a:ext cx="7525043" cy="425027"/>
          </a:xfrm>
          <a:custGeom>
            <a:avLst/>
            <a:gdLst/>
            <a:ahLst/>
            <a:cxnLst/>
            <a:rect l="l" t="t" r="r" b="b"/>
            <a:pathLst>
              <a:path w="1542415" h="456564">
                <a:moveTo>
                  <a:pt x="771118" y="456488"/>
                </a:moveTo>
                <a:lnTo>
                  <a:pt x="0" y="456488"/>
                </a:lnTo>
                <a:lnTo>
                  <a:pt x="0" y="0"/>
                </a:lnTo>
                <a:lnTo>
                  <a:pt x="1541881" y="0"/>
                </a:lnTo>
                <a:lnTo>
                  <a:pt x="1541881" y="456488"/>
                </a:lnTo>
                <a:lnTo>
                  <a:pt x="771118" y="456488"/>
                </a:lnTo>
              </a:path>
            </a:pathLst>
          </a:custGeom>
          <a:ln w="572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9" name="object 6"/>
          <p:cNvSpPr/>
          <p:nvPr/>
        </p:nvSpPr>
        <p:spPr>
          <a:xfrm>
            <a:off x="3802354" y="6616837"/>
            <a:ext cx="3969576" cy="2798626"/>
          </a:xfrm>
          <a:custGeom>
            <a:avLst/>
            <a:gdLst/>
            <a:ahLst/>
            <a:cxnLst/>
            <a:rect l="l" t="t" r="r" b="b"/>
            <a:pathLst>
              <a:path w="1542415" h="456564">
                <a:moveTo>
                  <a:pt x="771118" y="456488"/>
                </a:moveTo>
                <a:lnTo>
                  <a:pt x="0" y="456488"/>
                </a:lnTo>
                <a:lnTo>
                  <a:pt x="0" y="0"/>
                </a:lnTo>
                <a:lnTo>
                  <a:pt x="1541881" y="0"/>
                </a:lnTo>
                <a:lnTo>
                  <a:pt x="1541881" y="456488"/>
                </a:lnTo>
                <a:lnTo>
                  <a:pt x="771118" y="456488"/>
                </a:lnTo>
              </a:path>
            </a:pathLst>
          </a:custGeom>
          <a:ln w="572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cxnSp>
        <p:nvCxnSpPr>
          <p:cNvPr id="40" name="직선 화살표 연결선 39"/>
          <p:cNvCxnSpPr>
            <a:stCxn id="41" idx="2"/>
          </p:cNvCxnSpPr>
          <p:nvPr/>
        </p:nvCxnSpPr>
        <p:spPr>
          <a:xfrm>
            <a:off x="12412379" y="2642214"/>
            <a:ext cx="0" cy="39038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1465575" y="2014730"/>
            <a:ext cx="1893608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작성폼 이동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3411200" y="2001416"/>
            <a:ext cx="1893608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진행중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마감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45" name="직선 화살표 연결선 44"/>
          <p:cNvCxnSpPr>
            <a:stCxn id="42" idx="2"/>
          </p:cNvCxnSpPr>
          <p:nvPr/>
        </p:nvCxnSpPr>
        <p:spPr>
          <a:xfrm>
            <a:off x="14358004" y="2628900"/>
            <a:ext cx="8591" cy="37562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object 6"/>
          <p:cNvSpPr/>
          <p:nvPr/>
        </p:nvSpPr>
        <p:spPr>
          <a:xfrm>
            <a:off x="15398961" y="2949154"/>
            <a:ext cx="560243" cy="500026"/>
          </a:xfrm>
          <a:custGeom>
            <a:avLst/>
            <a:gdLst/>
            <a:ahLst/>
            <a:cxnLst/>
            <a:rect l="l" t="t" r="r" b="b"/>
            <a:pathLst>
              <a:path w="1542415" h="456564">
                <a:moveTo>
                  <a:pt x="771118" y="456488"/>
                </a:moveTo>
                <a:lnTo>
                  <a:pt x="0" y="456488"/>
                </a:lnTo>
                <a:lnTo>
                  <a:pt x="0" y="0"/>
                </a:lnTo>
                <a:lnTo>
                  <a:pt x="1541881" y="0"/>
                </a:lnTo>
                <a:lnTo>
                  <a:pt x="1541881" y="456488"/>
                </a:lnTo>
                <a:lnTo>
                  <a:pt x="771118" y="456488"/>
                </a:lnTo>
              </a:path>
            </a:pathLst>
          </a:custGeom>
          <a:ln w="572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6319878" y="3818140"/>
            <a:ext cx="1328042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관심리스트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49" name="직선 화살표 연결선 48"/>
          <p:cNvCxnSpPr>
            <a:stCxn id="48" idx="0"/>
          </p:cNvCxnSpPr>
          <p:nvPr/>
        </p:nvCxnSpPr>
        <p:spPr>
          <a:xfrm flipH="1" flipV="1">
            <a:off x="15959205" y="3188601"/>
            <a:ext cx="1024695" cy="62953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6" idx="1"/>
          </p:cNvCxnSpPr>
          <p:nvPr/>
        </p:nvCxnSpPr>
        <p:spPr>
          <a:xfrm flipH="1">
            <a:off x="7825740" y="6828842"/>
            <a:ext cx="354994" cy="726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180734" y="6515100"/>
            <a:ext cx="1328042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등록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삭제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04999" y="1943100"/>
            <a:ext cx="4419597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진행중 공모전 조회</a:t>
            </a:r>
          </a:p>
        </p:txBody>
      </p:sp>
      <p:sp>
        <p:nvSpPr>
          <p:cNvPr id="11" name="object 2"/>
          <p:cNvSpPr txBox="1"/>
          <p:nvPr/>
        </p:nvSpPr>
        <p:spPr>
          <a:xfrm>
            <a:off x="2207425" y="576618"/>
            <a:ext cx="5530850" cy="7664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-505">
                <a:latin typeface="G마켓 산스 Bold"/>
                <a:ea typeface="G마켓 산스 Bold"/>
                <a:cs typeface="맑은 고딕"/>
              </a:rPr>
              <a:t>–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전체리스트</a:t>
            </a:r>
            <a:endParaRPr lang="ko-KR" altLang="en-US" sz="5000">
              <a:latin typeface="G마켓 산스 Bold"/>
              <a:ea typeface="G마켓 산스 Bold"/>
              <a:cs typeface="맑은 고딕"/>
            </a:endParaRPr>
          </a:p>
        </p:txBody>
      </p:sp>
      <p:grpSp>
        <p:nvGrpSpPr>
          <p:cNvPr id="59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60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1" name="Object 12"/>
              <p:cNvPicPr>
                <a:picLocks noChangeAspect="1"/>
              </p:cNvPicPr>
              <p:nvPr/>
            </p:nvPicPr>
            <p:blipFill rotWithShape="1">
              <a:blip r:embed="rId8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62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39</a:t>
              </a:r>
            </a:p>
          </p:txBody>
        </p:sp>
        <p:sp>
          <p:nvSpPr>
            <p:cNvPr id="63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475677" y="6174213"/>
            <a:ext cx="3733164" cy="8497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9911316" y="6174213"/>
            <a:ext cx="3848773" cy="8497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729106" y="6174213"/>
            <a:ext cx="4109430" cy="849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02693" y="2788321"/>
            <a:ext cx="3094314" cy="3094314"/>
            <a:chOff x="2002693" y="2788321"/>
            <a:chExt cx="3094314" cy="30943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2002693" y="2788321"/>
              <a:ext cx="3094314" cy="3094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5472" y="2789900"/>
            <a:ext cx="3092735" cy="3092735"/>
            <a:chOff x="6255472" y="2789900"/>
            <a:chExt cx="3092735" cy="30927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6255472" y="2789900"/>
              <a:ext cx="3092735" cy="30927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36187" y="2789900"/>
            <a:ext cx="3092735" cy="3092735"/>
            <a:chOff x="10436187" y="2789900"/>
            <a:chExt cx="3092735" cy="30927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10436187" y="2789900"/>
              <a:ext cx="3092735" cy="30927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2002550" y="3894358"/>
            <a:ext cx="2859810" cy="9428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6401973" y="3547861"/>
            <a:ext cx="2420372" cy="174563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5034557" y="3721365"/>
            <a:ext cx="1094789" cy="12202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9251958" y="3721365"/>
            <a:ext cx="1094789" cy="12202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70741" y="2622236"/>
            <a:ext cx="358218" cy="347830"/>
            <a:chOff x="3370741" y="2622236"/>
            <a:chExt cx="358218" cy="3478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3370741" y="2622236"/>
              <a:ext cx="358218" cy="347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9293" y="2622236"/>
            <a:ext cx="358218" cy="347830"/>
            <a:chOff x="7619293" y="2622236"/>
            <a:chExt cx="358218" cy="3478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7619293" y="2622236"/>
              <a:ext cx="358218" cy="3478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12162" y="2622236"/>
            <a:ext cx="358218" cy="347830"/>
            <a:chOff x="11812162" y="2622236"/>
            <a:chExt cx="358218" cy="3478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11812162" y="2622236"/>
              <a:ext cx="358218" cy="34783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1714972" y="537918"/>
            <a:ext cx="3993334" cy="10400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14972" y="342900"/>
            <a:ext cx="260454" cy="260454"/>
            <a:chOff x="5521219" y="501710"/>
            <a:chExt cx="260454" cy="2604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5521219" y="501710"/>
              <a:ext cx="260454" cy="26045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14174649" y="6174213"/>
            <a:ext cx="3701783" cy="8497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99594" y="2789900"/>
            <a:ext cx="3092735" cy="3092735"/>
            <a:chOff x="14699594" y="2789900"/>
            <a:chExt cx="3092735" cy="30927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14699594" y="2789900"/>
              <a:ext cx="3092735" cy="309273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3515365" y="3721365"/>
            <a:ext cx="1094789" cy="12202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075569" y="2622236"/>
            <a:ext cx="358218" cy="347830"/>
            <a:chOff x="16075569" y="2622236"/>
            <a:chExt cx="358218" cy="3478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16075569" y="2622236"/>
              <a:ext cx="358218" cy="34783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tretch>
            <a:fillRect/>
          </a:stretch>
        </p:blipFill>
        <p:spPr>
          <a:xfrm>
            <a:off x="10732159" y="3481894"/>
            <a:ext cx="2376249" cy="184697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14837373" y="3903879"/>
            <a:ext cx="2673497" cy="95236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2462722" y="7704050"/>
            <a:ext cx="1551528" cy="6603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19624" y="7791668"/>
            <a:ext cx="399323" cy="387743"/>
            <a:chOff x="2019624" y="7791668"/>
            <a:chExt cx="399323" cy="3877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0">
              <a:alphaModFix/>
              <a:lum/>
            </a:blip>
            <a:stretch>
              <a:fillRect/>
            </a:stretch>
          </p:blipFill>
          <p:spPr>
            <a:xfrm>
              <a:off x="2019624" y="7791668"/>
              <a:ext cx="399323" cy="387743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2462722" y="8419864"/>
            <a:ext cx="10316880" cy="12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행사 주최 시 가격 비교의 어려움</a:t>
            </a:r>
            <a:r>
              <a:rPr lang="en-US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분산되어</a:t>
            </a:r>
            <a:r>
              <a:rPr lang="en-US" altLang="ko-KR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있는 환경으로 길어지는 기획 기간</a:t>
            </a:r>
          </a:p>
          <a:p>
            <a:pPr>
              <a:lnSpc>
                <a:spcPct val="100000"/>
              </a:lnSpc>
            </a:pPr>
            <a:endParaRPr lang="en-US" altLang="en-US" sz="1600" b="0" spc="5">
              <a:solidFill>
                <a:srgbClr val="000000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00000"/>
              </a:lnSpc>
            </a:pPr>
            <a:r>
              <a:rPr lang="ko-KR" altLang="en-US" sz="24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한 곳에서 모든 준비를 하는 플랫폼의 부재로 주최 측에게 도움이 되고자 함</a:t>
            </a:r>
            <a:endParaRPr lang="en-US" altLang="en-US" sz="2400" b="0" spc="5">
              <a:solidFill>
                <a:srgbClr val="000000"/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1">
            <a:alphaModFix/>
            <a:lum/>
          </a:blip>
          <a:srcRect l="15650" t="39790" r="16310" b="14850"/>
          <a:stretch>
            <a:fillRect/>
          </a:stretch>
        </p:blipFill>
        <p:spPr>
          <a:xfrm>
            <a:off x="13877588" y="7692291"/>
            <a:ext cx="3239280" cy="2159280"/>
          </a:xfrm>
          <a:prstGeom prst="rect">
            <a:avLst/>
          </a:prstGeom>
          <a:ln w="36000">
            <a:solidFill>
              <a:srgbClr val="000000"/>
            </a:solidFill>
            <a:round/>
          </a:ln>
        </p:spPr>
      </p:pic>
      <p:sp>
        <p:nvSpPr>
          <p:cNvPr id="7" name="직선 연결선 6"/>
          <p:cNvSpPr/>
          <p:nvPr/>
        </p:nvSpPr>
        <p:spPr>
          <a:xfrm>
            <a:off x="12797588" y="8915931"/>
            <a:ext cx="720000" cy="360"/>
          </a:xfrm>
          <a:prstGeom prst="line">
            <a:avLst/>
          </a:prstGeom>
          <a:ln w="72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125999" tIns="0" rIns="125999" bIns="0" anchor="ctr" anchorCtr="1">
            <a:noAutofit/>
          </a:bodyPr>
          <a:lstStyle/>
          <a:p>
            <a:endParaRPr lang="en-US" altLang="en-US" sz="1800" b="0" spc="5">
              <a:solidFill>
                <a:srgbClr val="000000"/>
              </a:solidFill>
              <a:latin typeface="맑은 고딕"/>
              <a:ea typeface="G마켓 산스 Medium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-41977"/>
            <a:ext cx="1507122" cy="1840986"/>
            <a:chOff x="0" y="-41977"/>
            <a:chExt cx="1507122" cy="1840986"/>
          </a:xfrm>
        </p:grpSpPr>
        <p:grpSp>
          <p:nvGrpSpPr>
            <p:cNvPr id="1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1" name="Object 12"/>
              <p:cNvPicPr>
                <a:picLocks noChangeAspect="1"/>
              </p:cNvPicPr>
              <p:nvPr/>
            </p:nvPicPr>
            <p:blipFill rotWithShape="1">
              <a:blip r:embed="rId2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66502" y="380216"/>
              <a:ext cx="575002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04</a:t>
              </a:r>
              <a:endParaRPr lang="ko-KR" altLang="en-US" sz="2300" b="1">
                <a:solidFill>
                  <a:srgbClr val="FDD935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3434" y="1084098"/>
              <a:ext cx="779473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7425" y="576618"/>
            <a:ext cx="5530850" cy="7664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-505">
                <a:latin typeface="G마켓 산스 Bold"/>
                <a:ea typeface="G마켓 산스 Bold"/>
                <a:cs typeface="맑은 고딕"/>
              </a:rPr>
              <a:t>–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전체리스트</a:t>
            </a:r>
            <a:endParaRPr lang="ko-KR" altLang="en-US" sz="5000">
              <a:latin typeface="G마켓 산스 Bold"/>
              <a:ea typeface="G마켓 산스 Bold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36</a:t>
            </a:r>
            <a:endParaRPr lang="ko-KR" altLang="en-US" sz="2300">
              <a:latin typeface="Calibri"/>
              <a:cs typeface="Calibri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828800" y="3357424"/>
            <a:ext cx="4919783" cy="49536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942298" y="2428696"/>
            <a:ext cx="10965271" cy="7281686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972850" y="6057900"/>
            <a:ext cx="4552150" cy="9906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bject 6"/>
          <p:cNvSpPr/>
          <p:nvPr/>
        </p:nvSpPr>
        <p:spPr>
          <a:xfrm>
            <a:off x="12725400" y="4000500"/>
            <a:ext cx="1247775" cy="533464"/>
          </a:xfrm>
          <a:custGeom>
            <a:avLst/>
            <a:gdLst/>
            <a:ahLst/>
            <a:cxnLst/>
            <a:rect l="l" t="t" r="r" b="b"/>
            <a:pathLst>
              <a:path w="1542415" h="456564">
                <a:moveTo>
                  <a:pt x="771118" y="456488"/>
                </a:moveTo>
                <a:lnTo>
                  <a:pt x="0" y="456488"/>
                </a:lnTo>
                <a:lnTo>
                  <a:pt x="0" y="0"/>
                </a:lnTo>
                <a:lnTo>
                  <a:pt x="1541881" y="0"/>
                </a:lnTo>
                <a:lnTo>
                  <a:pt x="1541881" y="456488"/>
                </a:lnTo>
                <a:lnTo>
                  <a:pt x="771118" y="456488"/>
                </a:lnTo>
              </a:path>
            </a:pathLst>
          </a:custGeom>
          <a:ln w="572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04999" y="1943100"/>
            <a:ext cx="4419597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우승자 조회</a:t>
            </a:r>
          </a:p>
        </p:txBody>
      </p:sp>
      <p:grpSp>
        <p:nvGrpSpPr>
          <p:cNvPr id="24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6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40</a:t>
              </a:r>
            </a:p>
          </p:txBody>
        </p:sp>
        <p:sp>
          <p:nvSpPr>
            <p:cNvPr id="2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5768" y="-14288"/>
            <a:ext cx="16780332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977093" y="2467939"/>
            <a:ext cx="10031727" cy="7565390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9600844" y="6410515"/>
            <a:ext cx="608965" cy="147320"/>
          </a:xfrm>
          <a:custGeom>
            <a:avLst/>
            <a:gdLst/>
            <a:ahLst/>
            <a:cxnLst/>
            <a:rect l="l" t="t" r="r" b="b"/>
            <a:pathLst>
              <a:path w="608965" h="147320">
                <a:moveTo>
                  <a:pt x="608761" y="0"/>
                </a:moveTo>
                <a:lnTo>
                  <a:pt x="0" y="0"/>
                </a:lnTo>
                <a:lnTo>
                  <a:pt x="0" y="147243"/>
                </a:lnTo>
                <a:lnTo>
                  <a:pt x="608761" y="147243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6" name="object 26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37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044545" y="2634766"/>
            <a:ext cx="2169151" cy="7372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오라클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정규식표현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3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자리수 콤마적용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306668" y="7878160"/>
            <a:ext cx="4135414" cy="1159163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버튼클릭에 따라 입력 값 적용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진행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마감 리스트 조회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5" name="직선 화살표 연결선 34"/>
          <p:cNvCxnSpPr>
            <a:stCxn id="33" idx="2"/>
            <a:endCxn id="40" idx="3"/>
          </p:cNvCxnSpPr>
          <p:nvPr/>
        </p:nvCxnSpPr>
        <p:spPr>
          <a:xfrm flipH="1">
            <a:off x="9101138" y="4927036"/>
            <a:ext cx="834796" cy="97568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316418" y="2695228"/>
            <a:ext cx="6728127" cy="626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586288" y="5509815"/>
            <a:ext cx="4514850" cy="785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2243697" y="6198710"/>
            <a:ext cx="5820802" cy="143711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2243697" y="4272219"/>
            <a:ext cx="5820803" cy="1925154"/>
          </a:xfrm>
          <a:prstGeom prst="rect">
            <a:avLst/>
          </a:prstGeom>
        </p:spPr>
      </p:pic>
      <p:sp>
        <p:nvSpPr>
          <p:cNvPr id="48" name="object 19"/>
          <p:cNvSpPr txBox="1"/>
          <p:nvPr/>
        </p:nvSpPr>
        <p:spPr>
          <a:xfrm>
            <a:off x="12306668" y="3702373"/>
            <a:ext cx="3639820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동적쿼리</a:t>
            </a:r>
            <a:endParaRPr lang="en-US" altLang="ko-KR" sz="2800" spc="-116">
              <a:solidFill>
                <a:srgbClr val="974706"/>
              </a:solidFill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66609" y="4118245"/>
            <a:ext cx="3338649" cy="808791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마감일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마감연장일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(1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회제한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)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995428" y="7555768"/>
            <a:ext cx="6634163" cy="153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7" name="object 27"/>
          <p:cNvSpPr/>
          <p:nvPr/>
        </p:nvSpPr>
        <p:spPr>
          <a:xfrm>
            <a:off x="7358760" y="7466393"/>
            <a:ext cx="1540078" cy="531723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8" name="object 28"/>
          <p:cNvSpPr/>
          <p:nvPr/>
        </p:nvSpPr>
        <p:spPr>
          <a:xfrm>
            <a:off x="8822880" y="7458849"/>
            <a:ext cx="1483563" cy="529196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cxnSp>
        <p:nvCxnSpPr>
          <p:cNvPr id="54" name="직선 화살표 연결선 53"/>
          <p:cNvCxnSpPr>
            <a:stCxn id="34" idx="1"/>
            <a:endCxn id="53" idx="3"/>
          </p:cNvCxnSpPr>
          <p:nvPr/>
        </p:nvCxnSpPr>
        <p:spPr>
          <a:xfrm flipH="1" flipV="1">
            <a:off x="10629591" y="8322708"/>
            <a:ext cx="1677077" cy="135034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12278431" y="4272220"/>
            <a:ext cx="5786068" cy="3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04999" y="1943100"/>
            <a:ext cx="4419597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전체리스트 출력쿼리문</a:t>
            </a:r>
          </a:p>
        </p:txBody>
      </p:sp>
      <p:sp>
        <p:nvSpPr>
          <p:cNvPr id="12" name="object 2"/>
          <p:cNvSpPr txBox="1"/>
          <p:nvPr/>
        </p:nvSpPr>
        <p:spPr>
          <a:xfrm>
            <a:off x="2207425" y="576618"/>
            <a:ext cx="5530850" cy="7664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-505">
                <a:latin typeface="G마켓 산스 Bold"/>
                <a:ea typeface="G마켓 산스 Bold"/>
                <a:cs typeface="맑은 고딕"/>
              </a:rPr>
              <a:t>–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전체리스트</a:t>
            </a:r>
            <a:endParaRPr lang="ko-KR" altLang="en-US" sz="5000">
              <a:latin typeface="G마켓 산스 Bold"/>
              <a:ea typeface="G마켓 산스 Bold"/>
              <a:cs typeface="맑은 고딕"/>
            </a:endParaRPr>
          </a:p>
        </p:txBody>
      </p:sp>
      <p:grpSp>
        <p:nvGrpSpPr>
          <p:cNvPr id="70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71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72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73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41</a:t>
              </a:r>
            </a:p>
          </p:txBody>
        </p:sp>
        <p:sp>
          <p:nvSpPr>
            <p:cNvPr id="74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77804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1790" y="577850"/>
            <a:ext cx="7541895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-505">
                <a:latin typeface="G마켓 산스 Bold"/>
                <a:ea typeface="G마켓 산스 Bold"/>
                <a:cs typeface="맑은 고딕"/>
              </a:rPr>
              <a:t>–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관심공모전</a:t>
            </a:r>
            <a:r>
              <a:rPr lang="ko-KR" altLang="en-US" sz="5000" spc="-4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리스트</a:t>
            </a:r>
          </a:p>
        </p:txBody>
      </p:sp>
      <p:sp>
        <p:nvSpPr>
          <p:cNvPr id="7" name="object 7"/>
          <p:cNvSpPr/>
          <p:nvPr/>
        </p:nvSpPr>
        <p:spPr>
          <a:xfrm>
            <a:off x="1994039" y="2534043"/>
            <a:ext cx="7554595" cy="7637399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9677513" y="2466320"/>
            <a:ext cx="8305190" cy="7719524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3236760" y="6720116"/>
            <a:ext cx="5366385" cy="1878964"/>
          </a:xfrm>
          <a:custGeom>
            <a:avLst/>
            <a:gdLst/>
            <a:ahLst/>
            <a:cxnLst/>
            <a:rect l="l" t="t" r="r" b="b"/>
            <a:pathLst>
              <a:path w="5366384" h="1878965">
                <a:moveTo>
                  <a:pt x="2683078" y="1878837"/>
                </a:moveTo>
                <a:lnTo>
                  <a:pt x="0" y="1878837"/>
                </a:lnTo>
                <a:lnTo>
                  <a:pt x="0" y="0"/>
                </a:lnTo>
                <a:lnTo>
                  <a:pt x="5366156" y="0"/>
                </a:lnTo>
                <a:lnTo>
                  <a:pt x="5366156" y="1878837"/>
                </a:lnTo>
                <a:lnTo>
                  <a:pt x="2683078" y="1878837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8610486" y="7663675"/>
            <a:ext cx="1597660" cy="635"/>
          </a:xfrm>
          <a:custGeom>
            <a:avLst/>
            <a:gdLst/>
            <a:ahLst/>
            <a:cxnLst/>
            <a:rect l="l" t="t" r="r" b="b"/>
            <a:pathLst>
              <a:path w="1597659" h="634">
                <a:moveTo>
                  <a:pt x="0" y="0"/>
                </a:moveTo>
                <a:lnTo>
                  <a:pt x="1597317" y="368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10198798" y="7597076"/>
            <a:ext cx="133565" cy="133565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9844570" y="2476500"/>
            <a:ext cx="8137905" cy="2925506"/>
          </a:xfrm>
          <a:custGeom>
            <a:avLst/>
            <a:gdLst/>
            <a:ahLst/>
            <a:cxnLst/>
            <a:rect l="l" t="t" r="r" b="b"/>
            <a:pathLst>
              <a:path w="7946390" h="2987675">
                <a:moveTo>
                  <a:pt x="3973309" y="2987636"/>
                </a:moveTo>
                <a:lnTo>
                  <a:pt x="0" y="2987636"/>
                </a:lnTo>
                <a:lnTo>
                  <a:pt x="0" y="0"/>
                </a:lnTo>
                <a:lnTo>
                  <a:pt x="7946275" y="0"/>
                </a:lnTo>
                <a:lnTo>
                  <a:pt x="7946275" y="2987636"/>
                </a:lnTo>
                <a:lnTo>
                  <a:pt x="3973309" y="2987636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8" name="object 18"/>
          <p:cNvSpPr/>
          <p:nvPr/>
        </p:nvSpPr>
        <p:spPr>
          <a:xfrm>
            <a:off x="3247555" y="5467324"/>
            <a:ext cx="5325745" cy="1071245"/>
          </a:xfrm>
          <a:custGeom>
            <a:avLst/>
            <a:gdLst/>
            <a:ahLst/>
            <a:cxnLst/>
            <a:rect l="l" t="t" r="r" b="b"/>
            <a:pathLst>
              <a:path w="5325745" h="1071245">
                <a:moveTo>
                  <a:pt x="2662567" y="1070990"/>
                </a:moveTo>
                <a:lnTo>
                  <a:pt x="0" y="1070990"/>
                </a:lnTo>
                <a:lnTo>
                  <a:pt x="0" y="0"/>
                </a:lnTo>
                <a:lnTo>
                  <a:pt x="5325122" y="0"/>
                </a:lnTo>
                <a:lnTo>
                  <a:pt x="5325122" y="1070990"/>
                </a:lnTo>
                <a:lnTo>
                  <a:pt x="2662567" y="1070990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3" name="object 23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39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04999" y="1943100"/>
            <a:ext cx="4419597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관심리스트 출력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76208" y="1931936"/>
            <a:ext cx="4419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Dom</a:t>
            </a:r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객체생성 </a:t>
            </a:r>
            <a:endParaRPr lang="en-US" altLang="ko-KR" sz="2800">
              <a:solidFill>
                <a:schemeClr val="accent6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0" name="직선 화살표 연결선 29"/>
          <p:cNvCxnSpPr>
            <a:stCxn id="31" idx="2"/>
          </p:cNvCxnSpPr>
          <p:nvPr/>
        </p:nvCxnSpPr>
        <p:spPr>
          <a:xfrm>
            <a:off x="7673367" y="4502178"/>
            <a:ext cx="0" cy="86068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004042" y="3693387"/>
            <a:ext cx="3338649" cy="808791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클래스 삭제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전체리스트 출력함수 실행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3" name="직선 화살표 연결선 32"/>
          <p:cNvCxnSpPr>
            <a:stCxn id="34" idx="2"/>
          </p:cNvCxnSpPr>
          <p:nvPr/>
        </p:nvCxnSpPr>
        <p:spPr>
          <a:xfrm>
            <a:off x="15227962" y="5143500"/>
            <a:ext cx="0" cy="57714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3558637" y="4334709"/>
            <a:ext cx="3338649" cy="808791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조건문에 해당하는 데이터 적용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grpSp>
        <p:nvGrpSpPr>
          <p:cNvPr id="35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3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37" name="Object 12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3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42</a:t>
              </a:r>
            </a:p>
          </p:txBody>
        </p:sp>
        <p:sp>
          <p:nvSpPr>
            <p:cNvPr id="3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77804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7425" y="577850"/>
            <a:ext cx="3731260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255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등록</a:t>
            </a:r>
          </a:p>
        </p:txBody>
      </p:sp>
      <p:sp>
        <p:nvSpPr>
          <p:cNvPr id="7" name="object 7"/>
          <p:cNvSpPr/>
          <p:nvPr/>
        </p:nvSpPr>
        <p:spPr>
          <a:xfrm>
            <a:off x="2051634" y="2466365"/>
            <a:ext cx="9052915" cy="4541748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2059914" y="6792138"/>
            <a:ext cx="9052915" cy="3332505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11897994" y="2148116"/>
            <a:ext cx="4882324" cy="2250363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7700403" y="4731842"/>
            <a:ext cx="4904638" cy="4307039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2743200" y="6731279"/>
            <a:ext cx="3827145" cy="925830"/>
          </a:xfrm>
          <a:custGeom>
            <a:avLst/>
            <a:gdLst/>
            <a:ahLst/>
            <a:cxnLst/>
            <a:rect l="l" t="t" r="r" b="b"/>
            <a:pathLst>
              <a:path w="3827145" h="925829">
                <a:moveTo>
                  <a:pt x="1913394" y="925563"/>
                </a:moveTo>
                <a:lnTo>
                  <a:pt x="0" y="925563"/>
                </a:lnTo>
                <a:lnTo>
                  <a:pt x="0" y="0"/>
                </a:lnTo>
                <a:lnTo>
                  <a:pt x="3826802" y="0"/>
                </a:lnTo>
                <a:lnTo>
                  <a:pt x="3826802" y="925563"/>
                </a:lnTo>
                <a:lnTo>
                  <a:pt x="1913394" y="925563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3095720" y="6827037"/>
            <a:ext cx="133565" cy="133565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40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43200" y="6731279"/>
            <a:ext cx="3827145" cy="925830"/>
          </a:xfrm>
          <a:custGeom>
            <a:avLst/>
            <a:gdLst/>
            <a:ahLst/>
            <a:cxnLst/>
            <a:rect l="l" t="t" r="r" b="b"/>
            <a:pathLst>
              <a:path w="3827145" h="925829">
                <a:moveTo>
                  <a:pt x="1913394" y="925563"/>
                </a:moveTo>
                <a:lnTo>
                  <a:pt x="0" y="925563"/>
                </a:lnTo>
                <a:lnTo>
                  <a:pt x="0" y="0"/>
                </a:lnTo>
                <a:lnTo>
                  <a:pt x="3826802" y="0"/>
                </a:lnTo>
                <a:lnTo>
                  <a:pt x="3826802" y="925563"/>
                </a:lnTo>
                <a:lnTo>
                  <a:pt x="1913394" y="925563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2" name="object 22"/>
          <p:cNvSpPr/>
          <p:nvPr/>
        </p:nvSpPr>
        <p:spPr>
          <a:xfrm>
            <a:off x="2743200" y="6731279"/>
            <a:ext cx="3827145" cy="925830"/>
          </a:xfrm>
          <a:custGeom>
            <a:avLst/>
            <a:gdLst/>
            <a:ahLst/>
            <a:cxnLst/>
            <a:rect l="l" t="t" r="r" b="b"/>
            <a:pathLst>
              <a:path w="3827145" h="925829">
                <a:moveTo>
                  <a:pt x="1913394" y="925563"/>
                </a:moveTo>
                <a:lnTo>
                  <a:pt x="0" y="925563"/>
                </a:lnTo>
                <a:lnTo>
                  <a:pt x="0" y="0"/>
                </a:lnTo>
                <a:lnTo>
                  <a:pt x="3826802" y="0"/>
                </a:lnTo>
                <a:lnTo>
                  <a:pt x="3826802" y="925563"/>
                </a:lnTo>
                <a:lnTo>
                  <a:pt x="1913394" y="925563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3" name="object 23"/>
          <p:cNvSpPr/>
          <p:nvPr/>
        </p:nvSpPr>
        <p:spPr>
          <a:xfrm>
            <a:off x="2743200" y="6731279"/>
            <a:ext cx="3827145" cy="925830"/>
          </a:xfrm>
          <a:custGeom>
            <a:avLst/>
            <a:gdLst/>
            <a:ahLst/>
            <a:cxnLst/>
            <a:rect l="l" t="t" r="r" b="b"/>
            <a:pathLst>
              <a:path w="3827145" h="925829">
                <a:moveTo>
                  <a:pt x="1913394" y="925563"/>
                </a:moveTo>
                <a:lnTo>
                  <a:pt x="0" y="925563"/>
                </a:lnTo>
                <a:lnTo>
                  <a:pt x="0" y="0"/>
                </a:lnTo>
                <a:lnTo>
                  <a:pt x="3826802" y="0"/>
                </a:lnTo>
                <a:lnTo>
                  <a:pt x="3826802" y="925563"/>
                </a:lnTo>
                <a:lnTo>
                  <a:pt x="1913394" y="925563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572000" y="6747796"/>
            <a:ext cx="1998345" cy="92583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1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등 필수입력</a:t>
            </a:r>
          </a:p>
          <a:p>
            <a:pPr algn="ctr"/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2,3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등 선택사항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32" name="직선 화살표 연결선 31"/>
          <p:cNvCxnSpPr>
            <a:endCxn id="9" idx="1"/>
          </p:cNvCxnSpPr>
          <p:nvPr/>
        </p:nvCxnSpPr>
        <p:spPr>
          <a:xfrm>
            <a:off x="10311167" y="2705100"/>
            <a:ext cx="1586827" cy="56819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04999" y="1943100"/>
            <a:ext cx="4419597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공모전 등록페이지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2960424" y="4639444"/>
            <a:ext cx="5115794" cy="4482912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10856123" y="7453286"/>
            <a:ext cx="2499627" cy="81429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37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38" name="Object 12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39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43</a:t>
              </a:r>
            </a:p>
          </p:txBody>
        </p:sp>
        <p:sp>
          <p:nvSpPr>
            <p:cNvPr id="40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0"/>
            <a:ext cx="16777804" cy="10287000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3786561" y="6140157"/>
            <a:ext cx="1314450" cy="635"/>
          </a:xfrm>
          <a:custGeom>
            <a:avLst/>
            <a:gdLst/>
            <a:ahLst/>
            <a:cxnLst/>
            <a:rect l="l" t="t" r="r" b="b"/>
            <a:pathLst>
              <a:path w="1314450" h="635">
                <a:moveTo>
                  <a:pt x="1314361" y="0"/>
                </a:moveTo>
                <a:lnTo>
                  <a:pt x="0" y="368"/>
                </a:lnTo>
              </a:path>
            </a:pathLst>
          </a:custGeom>
          <a:ln w="3175">
            <a:solidFill>
              <a:srgbClr val="497DBA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13716000" y="610271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5603" y="0"/>
                </a:moveTo>
                <a:lnTo>
                  <a:pt x="0" y="37807"/>
                </a:lnTo>
                <a:lnTo>
                  <a:pt x="75603" y="75603"/>
                </a:lnTo>
                <a:lnTo>
                  <a:pt x="75603" y="0"/>
                </a:lnTo>
              </a:path>
            </a:pathLst>
          </a:custGeom>
          <a:solidFill>
            <a:srgbClr val="497DBA"/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1994039" y="2502001"/>
            <a:ext cx="6997319" cy="6353276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9295562" y="2462758"/>
            <a:ext cx="8344077" cy="7256526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8" name="object 18"/>
          <p:cNvSpPr/>
          <p:nvPr/>
        </p:nvSpPr>
        <p:spPr>
          <a:xfrm>
            <a:off x="10979645" y="7019645"/>
            <a:ext cx="3463925" cy="627380"/>
          </a:xfrm>
          <a:custGeom>
            <a:avLst/>
            <a:gdLst/>
            <a:ahLst/>
            <a:cxnLst/>
            <a:rect l="l" t="t" r="r" b="b"/>
            <a:pathLst>
              <a:path w="3463925" h="627379">
                <a:moveTo>
                  <a:pt x="1731949" y="626757"/>
                </a:moveTo>
                <a:lnTo>
                  <a:pt x="0" y="626757"/>
                </a:lnTo>
                <a:lnTo>
                  <a:pt x="0" y="0"/>
                </a:lnTo>
                <a:lnTo>
                  <a:pt x="3463556" y="0"/>
                </a:lnTo>
                <a:lnTo>
                  <a:pt x="3463556" y="626757"/>
                </a:lnTo>
                <a:lnTo>
                  <a:pt x="1731949" y="626757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9" name="object 19"/>
          <p:cNvSpPr/>
          <p:nvPr/>
        </p:nvSpPr>
        <p:spPr>
          <a:xfrm>
            <a:off x="5247360" y="3832923"/>
            <a:ext cx="5391150" cy="4492625"/>
          </a:xfrm>
          <a:custGeom>
            <a:avLst/>
            <a:gdLst/>
            <a:ahLst/>
            <a:cxnLst/>
            <a:rect l="l" t="t" r="r" b="b"/>
            <a:pathLst>
              <a:path w="5391150" h="4492625">
                <a:moveTo>
                  <a:pt x="0" y="4492434"/>
                </a:moveTo>
                <a:lnTo>
                  <a:pt x="5390997" y="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0" name="object 20"/>
          <p:cNvSpPr/>
          <p:nvPr/>
        </p:nvSpPr>
        <p:spPr>
          <a:xfrm>
            <a:off x="10607040" y="3753002"/>
            <a:ext cx="127076" cy="118440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1" name="object 21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41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12063" y="2478353"/>
            <a:ext cx="1998345" cy="68319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결제실행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443570" y="3763314"/>
            <a:ext cx="2708358" cy="701523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2. 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주문번호 및</a:t>
            </a:r>
          </a:p>
          <a:p>
            <a:pPr algn="ctr"/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 결제정보</a:t>
            </a:r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등록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597139" y="6982573"/>
            <a:ext cx="2719769" cy="701523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G마켓 산스 Medium"/>
                <a:ea typeface="G마켓 산스 Medium"/>
              </a:rPr>
              <a:t>3. Form submit</a:t>
            </a:r>
            <a:r>
              <a:rPr lang="ko-KR" altLang="en-US">
                <a:solidFill>
                  <a:schemeClr val="tx1"/>
                </a:solidFill>
                <a:latin typeface="G마켓 산스 Medium"/>
                <a:ea typeface="G마켓 산스 Medium"/>
              </a:rPr>
              <a:t>실행</a:t>
            </a:r>
            <a:endParaRPr lang="en-US" altLang="ko-KR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4999" y="1943100"/>
            <a:ext cx="4419597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공모전 결제처리</a:t>
            </a:r>
          </a:p>
        </p:txBody>
      </p: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2207425" y="577850"/>
            <a:ext cx="3731260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255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등록</a:t>
            </a:r>
          </a:p>
        </p:txBody>
      </p:sp>
      <p:grpSp>
        <p:nvGrpSpPr>
          <p:cNvPr id="26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7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8" name="Object 12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9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44</a:t>
              </a:r>
            </a:p>
          </p:txBody>
        </p:sp>
        <p:sp>
          <p:nvSpPr>
            <p:cNvPr id="30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80332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2102040" y="2538006"/>
            <a:ext cx="9875875" cy="7371715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2545918" y="3863162"/>
            <a:ext cx="8088630" cy="3034665"/>
          </a:xfrm>
          <a:custGeom>
            <a:avLst/>
            <a:gdLst/>
            <a:ahLst/>
            <a:cxnLst/>
            <a:rect l="l" t="t" r="r" b="b"/>
            <a:pathLst>
              <a:path w="8088630" h="3034665">
                <a:moveTo>
                  <a:pt x="4044238" y="3034436"/>
                </a:moveTo>
                <a:lnTo>
                  <a:pt x="0" y="3034436"/>
                </a:lnTo>
                <a:lnTo>
                  <a:pt x="0" y="0"/>
                </a:lnTo>
                <a:lnTo>
                  <a:pt x="8088122" y="0"/>
                </a:lnTo>
                <a:lnTo>
                  <a:pt x="8088122" y="3034436"/>
                </a:lnTo>
                <a:lnTo>
                  <a:pt x="4044238" y="3034436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2546273" y="7958518"/>
            <a:ext cx="8152765" cy="1219200"/>
          </a:xfrm>
          <a:custGeom>
            <a:avLst/>
            <a:gdLst/>
            <a:ahLst/>
            <a:cxnLst/>
            <a:rect l="l" t="t" r="r" b="b"/>
            <a:pathLst>
              <a:path w="8152765" h="1219200">
                <a:moveTo>
                  <a:pt x="4076280" y="1218603"/>
                </a:moveTo>
                <a:lnTo>
                  <a:pt x="0" y="1218603"/>
                </a:lnTo>
                <a:lnTo>
                  <a:pt x="0" y="0"/>
                </a:lnTo>
                <a:lnTo>
                  <a:pt x="8152561" y="0"/>
                </a:lnTo>
                <a:lnTo>
                  <a:pt x="8152561" y="1218603"/>
                </a:lnTo>
                <a:lnTo>
                  <a:pt x="4076280" y="1218603"/>
                </a:lnTo>
              </a:path>
            </a:pathLst>
          </a:custGeom>
          <a:ln w="2843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1982419" y="1975941"/>
            <a:ext cx="3639820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89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공모전 등록</a:t>
            </a:r>
            <a:r>
              <a:rPr lang="ko-KR" altLang="en-US" sz="2800" spc="-397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서비스로직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42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743766" y="7793884"/>
            <a:ext cx="4328063" cy="1425445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쓰레드 인스턴스 생성 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-&gt;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생성자 호출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비동기방식 수신동의 회원 이메일발송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2680746" y="4792375"/>
            <a:ext cx="4328063" cy="1176238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Form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입력된 배열 매개변수 값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반복문 각 등수 별 상금금액 등록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10634548" y="5380494"/>
            <a:ext cx="2046198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0697568" y="8506607"/>
            <a:ext cx="2046198" cy="2682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bject 6"/>
          <p:cNvSpPr txBox="1">
            <a:spLocks noGrp="1"/>
          </p:cNvSpPr>
          <p:nvPr>
            <p:ph type="title"/>
          </p:nvPr>
        </p:nvSpPr>
        <p:spPr>
          <a:xfrm>
            <a:off x="2207425" y="577850"/>
            <a:ext cx="3731260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255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등록</a:t>
            </a:r>
          </a:p>
        </p:txBody>
      </p:sp>
      <p:grpSp>
        <p:nvGrpSpPr>
          <p:cNvPr id="24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6" name="Object 12"/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45</a:t>
              </a:r>
            </a:p>
          </p:txBody>
        </p:sp>
        <p:sp>
          <p:nvSpPr>
            <p:cNvPr id="2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7425" y="576618"/>
            <a:ext cx="4953635" cy="766407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255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상세보기</a:t>
            </a:r>
            <a:endParaRPr lang="ko-KR" altLang="en-US" sz="5000">
              <a:latin typeface="G마켓 산스 Bold"/>
              <a:ea typeface="G마켓 산스 Bold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4039" y="2466365"/>
            <a:ext cx="10857953" cy="7598879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13312444" y="3425406"/>
            <a:ext cx="4224235" cy="392687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3371473" y="7549565"/>
            <a:ext cx="4276077" cy="1275473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13260959" y="2002320"/>
            <a:ext cx="4276077" cy="1218603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8227441" y="8167836"/>
            <a:ext cx="4266361" cy="1218603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7808036" y="4590719"/>
            <a:ext cx="2552039" cy="399237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9" name="object 9"/>
          <p:cNvSpPr txBox="1"/>
          <p:nvPr/>
        </p:nvSpPr>
        <p:spPr>
          <a:xfrm>
            <a:off x="1982419" y="1975941"/>
            <a:ext cx="2516505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89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작성자</a:t>
            </a:r>
            <a:r>
              <a:rPr lang="ko-KR" altLang="en-US" sz="2800" spc="-285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조회화면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48758" y="7200722"/>
            <a:ext cx="635" cy="1163320"/>
          </a:xfrm>
          <a:custGeom>
            <a:avLst/>
            <a:gdLst/>
            <a:ahLst/>
            <a:cxnLst/>
            <a:rect l="l" t="t" r="r" b="b"/>
            <a:pathLst>
              <a:path w="634" h="1163320">
                <a:moveTo>
                  <a:pt x="0" y="0"/>
                </a:moveTo>
                <a:lnTo>
                  <a:pt x="355" y="1162799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10982159" y="8354517"/>
            <a:ext cx="133565" cy="133565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8610486" y="2695676"/>
            <a:ext cx="4558665" cy="4134485"/>
          </a:xfrm>
          <a:custGeom>
            <a:avLst/>
            <a:gdLst/>
            <a:ahLst/>
            <a:cxnLst/>
            <a:rect l="l" t="t" r="r" b="b"/>
            <a:pathLst>
              <a:path w="4558665" h="4134484">
                <a:moveTo>
                  <a:pt x="0" y="4134243"/>
                </a:moveTo>
                <a:lnTo>
                  <a:pt x="4558309" y="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3" name="object 13"/>
          <p:cNvSpPr/>
          <p:nvPr/>
        </p:nvSpPr>
        <p:spPr>
          <a:xfrm>
            <a:off x="13136398" y="2611805"/>
            <a:ext cx="124561" cy="119875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/>
          <p:nvPr/>
        </p:nvSpPr>
        <p:spPr>
          <a:xfrm>
            <a:off x="8610486" y="5425554"/>
            <a:ext cx="4582795" cy="1404620"/>
          </a:xfrm>
          <a:custGeom>
            <a:avLst/>
            <a:gdLst/>
            <a:ahLst/>
            <a:cxnLst/>
            <a:rect l="l" t="t" r="r" b="b"/>
            <a:pathLst>
              <a:path w="4582794" h="1404620">
                <a:moveTo>
                  <a:pt x="0" y="1404365"/>
                </a:moveTo>
                <a:lnTo>
                  <a:pt x="4582794" y="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13173481" y="5356085"/>
            <a:ext cx="138963" cy="127800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6" name="object 16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45</a:t>
            </a:r>
            <a:endParaRPr lang="ko-KR" altLang="en-US" sz="2300">
              <a:latin typeface="Calibri"/>
              <a:cs typeface="Calibri"/>
            </a:endParaRPr>
          </a:p>
        </p:txBody>
      </p:sp>
      <p:grpSp>
        <p:nvGrpSpPr>
          <p:cNvPr id="1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9" name="Object 12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46</a:t>
              </a:r>
            </a:p>
          </p:txBody>
        </p:sp>
        <p:sp>
          <p:nvSpPr>
            <p:cNvPr id="2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80332" cy="10301276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7425" y="577850"/>
            <a:ext cx="4953635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255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상세보기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41598" y="7039623"/>
            <a:ext cx="2557780" cy="81850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spc="-22"/>
              <a:t>작성자</a:t>
            </a:r>
            <a:r>
              <a:rPr lang="ko-KR" altLang="en-US" sz="1800" spc="-22">
                <a:latin typeface="Calibri"/>
                <a:cs typeface="Calibri"/>
              </a:rPr>
              <a:t>, </a:t>
            </a:r>
            <a:r>
              <a:rPr lang="ko-KR" altLang="en-US" sz="1800" spc="-41"/>
              <a:t>일반회원</a:t>
            </a:r>
            <a:r>
              <a:rPr lang="ko-KR" altLang="en-US" sz="1800" spc="-185"/>
              <a:t> </a:t>
            </a:r>
            <a:r>
              <a:rPr lang="ko-KR" altLang="en-US" sz="1800" spc="112"/>
              <a:t>공개여부에</a:t>
            </a:r>
          </a:p>
          <a:p>
            <a:pPr>
              <a:lnSpc>
                <a:spcPct val="100000"/>
              </a:lnSpc>
            </a:pPr>
            <a:r>
              <a:rPr lang="ko-KR" altLang="en-US" sz="1800" spc="-41"/>
              <a:t>따라</a:t>
            </a:r>
            <a:r>
              <a:rPr lang="ko-KR" altLang="en-US" sz="1800" spc="-148"/>
              <a:t> </a:t>
            </a:r>
            <a:r>
              <a:rPr lang="ko-KR" altLang="en-US" sz="1800" spc="58"/>
              <a:t>사진출력</a:t>
            </a:r>
            <a:endParaRPr lang="ko-KR" altLang="en-US" sz="1800"/>
          </a:p>
        </p:txBody>
      </p:sp>
      <p:sp>
        <p:nvSpPr>
          <p:cNvPr id="8" name="object 8"/>
          <p:cNvSpPr/>
          <p:nvPr/>
        </p:nvSpPr>
        <p:spPr>
          <a:xfrm>
            <a:off x="10460875" y="3459607"/>
            <a:ext cx="7330681" cy="5682957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1981441" y="2466378"/>
            <a:ext cx="8033016" cy="3714826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1981441" y="6330251"/>
            <a:ext cx="7982978" cy="3507828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7310158" y="3216236"/>
            <a:ext cx="2442959" cy="3112922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7" name="object 17"/>
          <p:cNvSpPr txBox="1"/>
          <p:nvPr/>
        </p:nvSpPr>
        <p:spPr>
          <a:xfrm>
            <a:off x="1982419" y="1975941"/>
            <a:ext cx="2955925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89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공모전 참여작</a:t>
            </a:r>
            <a:r>
              <a:rPr lang="ko-KR" altLang="en-US" sz="2800" spc="-397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조회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39086" y="4609795"/>
            <a:ext cx="2172335" cy="941705"/>
          </a:xfrm>
          <a:custGeom>
            <a:avLst/>
            <a:gdLst/>
            <a:ahLst/>
            <a:cxnLst/>
            <a:rect l="l" t="t" r="r" b="b"/>
            <a:pathLst>
              <a:path w="2172334" h="941704">
                <a:moveTo>
                  <a:pt x="0" y="0"/>
                </a:moveTo>
                <a:lnTo>
                  <a:pt x="2171877" y="94140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9" name="object 19"/>
          <p:cNvSpPr/>
          <p:nvPr/>
        </p:nvSpPr>
        <p:spPr>
          <a:xfrm>
            <a:off x="10987557" y="5497919"/>
            <a:ext cx="137883" cy="122402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0" name="object 20"/>
          <p:cNvSpPr/>
          <p:nvPr/>
        </p:nvSpPr>
        <p:spPr>
          <a:xfrm>
            <a:off x="16614723" y="3268802"/>
            <a:ext cx="635" cy="459105"/>
          </a:xfrm>
          <a:custGeom>
            <a:avLst/>
            <a:gdLst/>
            <a:ahLst/>
            <a:cxnLst/>
            <a:rect l="l" t="t" r="r" b="b"/>
            <a:pathLst>
              <a:path w="634" h="459104">
                <a:moveTo>
                  <a:pt x="0" y="0"/>
                </a:moveTo>
                <a:lnTo>
                  <a:pt x="355" y="459003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1" name="object 21"/>
          <p:cNvSpPr/>
          <p:nvPr/>
        </p:nvSpPr>
        <p:spPr>
          <a:xfrm>
            <a:off x="16548124" y="3718801"/>
            <a:ext cx="133553" cy="133553"/>
          </a:xfrm>
          <a:prstGeom prst="rect">
            <a:avLst/>
          </a:prstGeom>
          <a:blipFill rotWithShape="1">
            <a:blip r:embed="rId1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2" name="object 22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48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03940" y="2428696"/>
            <a:ext cx="2026671" cy="624117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공모전 작성자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988635" y="6322180"/>
            <a:ext cx="2026672" cy="57392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일반회원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601596" y="2451427"/>
            <a:ext cx="2026671" cy="800417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회원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ID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클릭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포트폴리오 이동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670906" y="7245948"/>
            <a:ext cx="2026672" cy="57392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비공개 디자인</a:t>
            </a:r>
          </a:p>
        </p:txBody>
      </p:sp>
      <p:grpSp>
        <p:nvGrpSpPr>
          <p:cNvPr id="26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7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8" name="Object 12"/>
              <p:cNvPicPr>
                <a:picLocks noChangeAspect="1"/>
              </p:cNvPicPr>
              <p:nvPr/>
            </p:nvPicPr>
            <p:blipFill rotWithShape="1">
              <a:blip r:embed="rId13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9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47</a:t>
              </a:r>
            </a:p>
          </p:txBody>
        </p:sp>
        <p:sp>
          <p:nvSpPr>
            <p:cNvPr id="30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9022" y="12"/>
            <a:ext cx="16776357" cy="10321624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1506956" y="1798561"/>
            <a:ext cx="16777804" cy="37439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07425" y="577850"/>
            <a:ext cx="4953635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255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상세보기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905000" y="1994544"/>
            <a:ext cx="7239000" cy="44371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공모전 문의사항</a:t>
            </a:r>
            <a:endParaRPr lang="en-US" altLang="en-US" sz="2450">
              <a:latin typeface="맑은 고딕"/>
              <a:cs typeface="맑은 고딕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49</a:t>
            </a:r>
            <a:endParaRPr lang="ko-KR" altLang="en-US" sz="2300">
              <a:latin typeface="Calibri"/>
              <a:cs typeface="Calibri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6836" y="2570381"/>
            <a:ext cx="12190432" cy="7598610"/>
            <a:chOff x="4116836" y="2570381"/>
            <a:chExt cx="12190432" cy="7598610"/>
          </a:xfrm>
        </p:grpSpPr>
        <p:sp>
          <p:nvSpPr>
            <p:cNvPr id="13" name="object 13"/>
            <p:cNvSpPr/>
            <p:nvPr/>
          </p:nvSpPr>
          <p:spPr>
            <a:xfrm>
              <a:off x="4272669" y="3167889"/>
              <a:ext cx="5213068" cy="2011190"/>
            </a:xfrm>
            <a:prstGeom prst="rect">
              <a:avLst/>
            </a:prstGeom>
            <a:blipFill rotWithShape="1">
              <a:blip r:embed="rId8">
                <a:alphaModFix/>
                <a:lum/>
              </a:blip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33" name="object 33"/>
            <p:cNvSpPr/>
            <p:nvPr/>
          </p:nvSpPr>
          <p:spPr>
            <a:xfrm>
              <a:off x="4116836" y="2575762"/>
              <a:ext cx="398525" cy="386994"/>
            </a:xfrm>
            <a:prstGeom prst="rect">
              <a:avLst/>
            </a:prstGeom>
            <a:blipFill rotWithShape="1">
              <a:blip r:embed="rId9">
                <a:alphaModFix/>
                <a:lum/>
              </a:blip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732803" y="3295851"/>
              <a:ext cx="5574465" cy="1818012"/>
              <a:chOff x="11802091" y="3312969"/>
              <a:chExt cx="5148606" cy="1397356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11802092" y="3312969"/>
                <a:ext cx="5148334" cy="1396796"/>
              </a:xfrm>
              <a:prstGeom prst="rect">
                <a:avLst/>
              </a:prstGeom>
              <a:blipFill rotWithShape="1">
                <a:blip r:embed="rId10">
                  <a:alphaModFix/>
                  <a:lum/>
                </a:blip>
                <a:stretch>
                  <a:fillRect/>
                </a:stretch>
              </a:blipFill>
            </p:spPr>
            <p:txBody>
              <a:bodyPr wrap="square" lIns="0" tIns="0" rIns="0" bIns="0"/>
              <a:lstStyle/>
              <a:p>
                <a:endParaRPr lang="ko-KR" altLang="en-US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11802091" y="3313325"/>
                <a:ext cx="5148606" cy="1397000"/>
              </a:xfrm>
              <a:custGeom>
                <a:avLst/>
                <a:gdLst/>
                <a:ahLst/>
                <a:cxnLst/>
                <a:rect l="l" t="t" r="r" b="b"/>
                <a:pathLst>
                  <a:path w="5777230" h="1397000">
                    <a:moveTo>
                      <a:pt x="0" y="0"/>
                    </a:moveTo>
                    <a:lnTo>
                      <a:pt x="5776925" y="0"/>
                    </a:lnTo>
                    <a:lnTo>
                      <a:pt x="5776925" y="1396796"/>
                    </a:lnTo>
                    <a:lnTo>
                      <a:pt x="0" y="1396796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/>
              <a:lstStyle/>
              <a:p>
                <a:endParaRPr lang="ko-KR" altLang="en-US"/>
              </a:p>
            </p:txBody>
          </p:sp>
          <p:sp>
            <p:nvSpPr>
              <p:cNvPr id="55" name="object 20"/>
              <p:cNvSpPr/>
              <p:nvPr/>
            </p:nvSpPr>
            <p:spPr>
              <a:xfrm>
                <a:off x="11975077" y="4213127"/>
                <a:ext cx="1352082" cy="488434"/>
              </a:xfrm>
              <a:custGeom>
                <a:avLst/>
                <a:gdLst/>
                <a:ahLst/>
                <a:cxnLst/>
                <a:rect l="l" t="t" r="r" b="b"/>
                <a:pathLst>
                  <a:path w="1649729" h="603250">
                    <a:moveTo>
                      <a:pt x="824763" y="0"/>
                    </a:moveTo>
                    <a:lnTo>
                      <a:pt x="1649526" y="0"/>
                    </a:lnTo>
                    <a:lnTo>
                      <a:pt x="1649526" y="602640"/>
                    </a:lnTo>
                    <a:lnTo>
                      <a:pt x="0" y="602640"/>
                    </a:lnTo>
                    <a:lnTo>
                      <a:pt x="0" y="0"/>
                    </a:lnTo>
                    <a:lnTo>
                      <a:pt x="824763" y="0"/>
                    </a:lnTo>
                  </a:path>
                </a:pathLst>
              </a:custGeom>
              <a:ln w="25559">
                <a:solidFill>
                  <a:srgbClr val="FF0000"/>
                </a:solidFill>
              </a:ln>
            </p:spPr>
            <p:txBody>
              <a:bodyPr wrap="square" lIns="0" tIns="0" rIns="0" bIns="0"/>
              <a:lstStyle/>
              <a:p>
                <a:endParaRPr lang="ko-KR" altLang="en-US"/>
              </a:p>
            </p:txBody>
          </p:sp>
        </p:grpSp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6769274" y="3789936"/>
              <a:ext cx="3236182" cy="85061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3" name="직선 화살표 연결선 2"/>
            <p:cNvCxnSpPr>
              <a:stCxn id="63" idx="3"/>
              <a:endCxn id="14" idx="1"/>
            </p:cNvCxnSpPr>
            <p:nvPr/>
          </p:nvCxnSpPr>
          <p:spPr>
            <a:xfrm flipV="1">
              <a:off x="10005456" y="4204493"/>
              <a:ext cx="727348" cy="10748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object 24"/>
            <p:cNvSpPr txBox="1"/>
            <p:nvPr/>
          </p:nvSpPr>
          <p:spPr>
            <a:xfrm>
              <a:off x="10030088" y="5569311"/>
              <a:ext cx="5234505" cy="397545"/>
            </a:xfrm>
            <a:prstGeom prst="rect">
              <a:avLst/>
            </a:prstGeom>
          </p:spPr>
          <p:txBody>
            <a:bodyPr vert="horz" wrap="square" lIns="0" tIns="12700" rIns="0" bIns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ct val="3000"/>
                </a:spcBef>
              </a:pPr>
              <a:r>
                <a:rPr lang="ko-KR" altLang="en-US" sz="2500" spc="-80">
                  <a:latin typeface="G마켓 산스 Medium"/>
                  <a:ea typeface="G마켓 산스 Medium"/>
                  <a:cs typeface="맑은 고딕"/>
                </a:rPr>
                <a:t>비회원</a:t>
              </a:r>
              <a:r>
                <a:rPr lang="en-US" altLang="ko-KR" sz="2500" spc="-80">
                  <a:latin typeface="G마켓 산스 Medium"/>
                  <a:ea typeface="G마켓 산스 Medium"/>
                  <a:cs typeface="맑은 고딕"/>
                </a:rPr>
                <a:t>/</a:t>
              </a:r>
              <a:r>
                <a:rPr lang="ko-KR" altLang="en-US" sz="2500" spc="-80">
                  <a:latin typeface="G마켓 산스 Medium"/>
                  <a:ea typeface="G마켓 산스 Medium"/>
                  <a:cs typeface="맑은 고딕"/>
                </a:rPr>
                <a:t>일반회원</a:t>
              </a:r>
              <a:r>
                <a:rPr lang="en-US" altLang="ko-KR" sz="2500" spc="-80">
                  <a:latin typeface="G마켓 산스 Medium"/>
                  <a:ea typeface="G마켓 산스 Medium"/>
                  <a:cs typeface="맑은 고딕"/>
                </a:rPr>
                <a:t>(</a:t>
              </a:r>
              <a:r>
                <a:rPr lang="ko-KR" altLang="en-US" sz="2500" spc="-80">
                  <a:latin typeface="G마켓 산스 Medium"/>
                  <a:ea typeface="G마켓 산스 Medium"/>
                  <a:cs typeface="맑은 고딕"/>
                </a:rPr>
                <a:t>비공개</a:t>
              </a:r>
              <a:r>
                <a:rPr lang="ko-KR" altLang="en-US" sz="2500" spc="-280">
                  <a:latin typeface="G마켓 산스 Medium"/>
                  <a:ea typeface="G마켓 산스 Medium"/>
                  <a:cs typeface="맑은 고딕"/>
                </a:rPr>
                <a:t> 문의</a:t>
              </a:r>
              <a:r>
                <a:rPr lang="en-US" altLang="ko-KR" sz="2500" spc="5">
                  <a:latin typeface="G마켓 산스 Medium"/>
                  <a:ea typeface="G마켓 산스 Medium"/>
                  <a:cs typeface="맑은 고딕"/>
                </a:rPr>
                <a:t>)</a:t>
              </a:r>
              <a:endParaRPr lang="ko-KR" altLang="en-US" sz="2500">
                <a:latin typeface="G마켓 산스 Medium"/>
                <a:ea typeface="G마켓 산스 Medium"/>
                <a:cs typeface="맑은 고딕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9549228" y="5585263"/>
              <a:ext cx="398525" cy="386994"/>
            </a:xfrm>
            <a:prstGeom prst="rect">
              <a:avLst/>
            </a:prstGeom>
            <a:blipFill rotWithShape="1">
              <a:blip r:embed="rId9">
                <a:alphaModFix/>
                <a:lum/>
              </a:blip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37" name="object 25"/>
            <p:cNvSpPr txBox="1"/>
            <p:nvPr/>
          </p:nvSpPr>
          <p:spPr>
            <a:xfrm>
              <a:off x="4554798" y="5557102"/>
              <a:ext cx="3446956" cy="386498"/>
            </a:xfrm>
            <a:prstGeom prst="rect">
              <a:avLst/>
            </a:prstGeom>
          </p:spPr>
          <p:txBody>
            <a:bodyPr vert="horz" wrap="square" lIns="0" tIns="12700" rIns="0" bIns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ct val="3000"/>
                </a:spcBef>
              </a:pPr>
              <a:r>
                <a:rPr lang="ko-KR" altLang="en-US" sz="2500" spc="-80">
                  <a:latin typeface="G마켓 산스 Medium"/>
                  <a:ea typeface="G마켓 산스 Medium"/>
                  <a:cs typeface="맑은 고딕"/>
                </a:rPr>
                <a:t>문의작성자(비공개</a:t>
              </a:r>
              <a:r>
                <a:rPr lang="ko-KR" altLang="en-US" sz="2500" spc="-280">
                  <a:latin typeface="G마켓 산스 Medium"/>
                  <a:ea typeface="G마켓 산스 Medium"/>
                  <a:cs typeface="맑은 고딕"/>
                </a:rPr>
                <a:t> 문의</a:t>
              </a:r>
              <a:r>
                <a:rPr lang="ko-KR" altLang="en-US" sz="2500" spc="5">
                  <a:latin typeface="G마켓 산스 Medium"/>
                  <a:ea typeface="G마켓 산스 Medium"/>
                  <a:cs typeface="맑은 고딕"/>
                </a:rPr>
                <a:t>)</a:t>
              </a:r>
              <a:endParaRPr lang="ko-KR" altLang="en-US" sz="2500">
                <a:latin typeface="G마켓 산스 Medium"/>
                <a:ea typeface="G마켓 산스 Medium"/>
                <a:cs typeface="맑은 고딕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rcRect r="38840"/>
            <a:stretch>
              <a:fillRect/>
            </a:stretch>
          </p:blipFill>
          <p:spPr>
            <a:xfrm>
              <a:off x="4268841" y="6063670"/>
              <a:ext cx="4812199" cy="4038600"/>
            </a:xfrm>
            <a:prstGeom prst="rect">
              <a:avLst/>
            </a:prstGeom>
          </p:spPr>
        </p:pic>
        <p:sp>
          <p:nvSpPr>
            <p:cNvPr id="38" name="object 32"/>
            <p:cNvSpPr/>
            <p:nvPr/>
          </p:nvSpPr>
          <p:spPr>
            <a:xfrm>
              <a:off x="4134426" y="5584572"/>
              <a:ext cx="366501" cy="386994"/>
            </a:xfrm>
            <a:prstGeom prst="rect">
              <a:avLst/>
            </a:prstGeom>
            <a:blipFill rotWithShape="1">
              <a:blip r:embed="rId9">
                <a:alphaModFix/>
                <a:lum/>
              </a:blip>
              <a:stretch>
                <a:fillRect/>
              </a:stretch>
            </a:blipFill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880409" y="7198379"/>
              <a:ext cx="2122591" cy="1075821"/>
            </a:xfrm>
            <a:prstGeom prst="rect">
              <a:avLst/>
            </a:prstGeom>
            <a:solidFill>
              <a:schemeClr val="bg1">
                <a:lumMod val="7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G마켓 산스 Medium"/>
                  <a:ea typeface="G마켓 산스 Medium"/>
                </a:rPr>
                <a:t>문의등록 </a:t>
              </a:r>
            </a:p>
            <a:p>
              <a:pPr algn="ctr"/>
              <a:r>
                <a:rPr lang="ko-KR" altLang="en-US" b="1">
                  <a:solidFill>
                    <a:schemeClr val="tx1"/>
                  </a:solidFill>
                  <a:latin typeface="G마켓 산스 Medium"/>
                  <a:ea typeface="G마켓 산스 Medium"/>
                </a:rPr>
                <a:t>비공개여부 설정</a:t>
              </a:r>
              <a:endParaRPr lang="en-US" altLang="ko-KR" b="1">
                <a:solidFill>
                  <a:schemeClr val="tx1"/>
                </a:solidFill>
                <a:latin typeface="G마켓 산스 Medium"/>
                <a:ea typeface="G마켓 산스 Medium"/>
              </a:endParaRPr>
            </a:p>
          </p:txBody>
        </p:sp>
        <p:cxnSp>
          <p:nvCxnSpPr>
            <p:cNvPr id="46" name="직선 화살표 연결선 45"/>
            <p:cNvCxnSpPr>
              <a:stCxn id="39" idx="1"/>
            </p:cNvCxnSpPr>
            <p:nvPr/>
          </p:nvCxnSpPr>
          <p:spPr>
            <a:xfrm flipH="1">
              <a:off x="5888684" y="7736290"/>
              <a:ext cx="991725" cy="11660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bject 20"/>
            <p:cNvSpPr/>
            <p:nvPr/>
          </p:nvSpPr>
          <p:spPr>
            <a:xfrm>
              <a:off x="4386605" y="7479720"/>
              <a:ext cx="1436886" cy="603250"/>
            </a:xfrm>
            <a:custGeom>
              <a:avLst/>
              <a:gdLst/>
              <a:ahLst/>
              <a:cxnLst/>
              <a:rect l="l" t="t" r="r" b="b"/>
              <a:pathLst>
                <a:path w="1649729" h="603250">
                  <a:moveTo>
                    <a:pt x="824763" y="0"/>
                  </a:moveTo>
                  <a:lnTo>
                    <a:pt x="1649526" y="0"/>
                  </a:lnTo>
                  <a:lnTo>
                    <a:pt x="1649526" y="602640"/>
                  </a:lnTo>
                  <a:lnTo>
                    <a:pt x="0" y="602640"/>
                  </a:lnTo>
                  <a:lnTo>
                    <a:pt x="0" y="0"/>
                  </a:lnTo>
                  <a:lnTo>
                    <a:pt x="824763" y="0"/>
                  </a:lnTo>
                </a:path>
              </a:pathLst>
            </a:custGeom>
            <a:ln w="25559">
              <a:solidFill>
                <a:srgbClr val="FF0000"/>
              </a:solidFill>
            </a:ln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54" name="object 20"/>
            <p:cNvSpPr/>
            <p:nvPr/>
          </p:nvSpPr>
          <p:spPr>
            <a:xfrm>
              <a:off x="4961475" y="9296113"/>
              <a:ext cx="1517166" cy="488434"/>
            </a:xfrm>
            <a:custGeom>
              <a:avLst/>
              <a:gdLst/>
              <a:ahLst/>
              <a:cxnLst/>
              <a:rect l="l" t="t" r="r" b="b"/>
              <a:pathLst>
                <a:path w="1649729" h="603250">
                  <a:moveTo>
                    <a:pt x="824763" y="0"/>
                  </a:moveTo>
                  <a:lnTo>
                    <a:pt x="1649526" y="0"/>
                  </a:lnTo>
                  <a:lnTo>
                    <a:pt x="1649526" y="602640"/>
                  </a:lnTo>
                  <a:lnTo>
                    <a:pt x="0" y="602640"/>
                  </a:lnTo>
                  <a:lnTo>
                    <a:pt x="0" y="0"/>
                  </a:lnTo>
                  <a:lnTo>
                    <a:pt x="824763" y="0"/>
                  </a:lnTo>
                </a:path>
              </a:pathLst>
            </a:custGeom>
            <a:ln w="25559">
              <a:solidFill>
                <a:srgbClr val="FF0000"/>
              </a:solidFill>
            </a:ln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3">
              <a:alphaModFix/>
              <a:lum/>
            </a:blip>
            <a:stretch>
              <a:fillRect/>
            </a:stretch>
          </p:blipFill>
          <p:spPr>
            <a:xfrm>
              <a:off x="9641478" y="6082766"/>
              <a:ext cx="6096000" cy="4086225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14">
              <a:alphaModFix/>
              <a:lum/>
            </a:blip>
            <a:stretch>
              <a:fillRect/>
            </a:stretch>
          </p:blipFill>
          <p:spPr>
            <a:xfrm>
              <a:off x="9598772" y="6064109"/>
              <a:ext cx="3048000" cy="39677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75819" y="8089512"/>
              <a:ext cx="1913969" cy="1676389"/>
            </a:xfrm>
            <a:custGeom>
              <a:avLst/>
              <a:gdLst/>
              <a:ahLst/>
              <a:cxnLst/>
              <a:rect l="l" t="t" r="r" b="b"/>
              <a:pathLst>
                <a:path w="2497454" h="1814195">
                  <a:moveTo>
                    <a:pt x="1248486" y="1813687"/>
                  </a:moveTo>
                  <a:lnTo>
                    <a:pt x="0" y="1813687"/>
                  </a:lnTo>
                  <a:lnTo>
                    <a:pt x="0" y="0"/>
                  </a:lnTo>
                  <a:lnTo>
                    <a:pt x="2496959" y="0"/>
                  </a:lnTo>
                  <a:lnTo>
                    <a:pt x="2496959" y="1813687"/>
                  </a:lnTo>
                  <a:lnTo>
                    <a:pt x="1248486" y="1813687"/>
                  </a:lnTo>
                </a:path>
              </a:pathLst>
            </a:custGeom>
            <a:ln w="25559">
              <a:solidFill>
                <a:srgbClr val="FF0000"/>
              </a:solidFill>
            </a:ln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16" name="object 10"/>
            <p:cNvSpPr/>
            <p:nvPr/>
          </p:nvSpPr>
          <p:spPr>
            <a:xfrm flipH="1">
              <a:off x="12350120" y="8512381"/>
              <a:ext cx="3387357" cy="1482778"/>
            </a:xfrm>
            <a:custGeom>
              <a:avLst/>
              <a:gdLst/>
              <a:ahLst/>
              <a:cxnLst/>
              <a:rect l="l" t="t" r="r" b="b"/>
              <a:pathLst>
                <a:path w="2497454" h="1814195">
                  <a:moveTo>
                    <a:pt x="1248486" y="1813687"/>
                  </a:moveTo>
                  <a:lnTo>
                    <a:pt x="0" y="1813687"/>
                  </a:lnTo>
                  <a:lnTo>
                    <a:pt x="0" y="0"/>
                  </a:lnTo>
                  <a:lnTo>
                    <a:pt x="2496959" y="0"/>
                  </a:lnTo>
                  <a:lnTo>
                    <a:pt x="2496959" y="1813687"/>
                  </a:lnTo>
                  <a:lnTo>
                    <a:pt x="1248486" y="1813687"/>
                  </a:lnTo>
                </a:path>
              </a:pathLst>
            </a:custGeom>
            <a:solidFill>
              <a:srgbClr val="F9F9F9"/>
            </a:solidFill>
            <a:ln w="25559">
              <a:noFill/>
            </a:ln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cxnSp>
          <p:nvCxnSpPr>
            <p:cNvPr id="18" name="직선 화살표 연결선 17"/>
            <p:cNvCxnSpPr>
              <a:endCxn id="63" idx="1"/>
            </p:cNvCxnSpPr>
            <p:nvPr/>
          </p:nvCxnSpPr>
          <p:spPr>
            <a:xfrm flipV="1">
              <a:off x="6246735" y="4215241"/>
              <a:ext cx="522539" cy="514725"/>
            </a:xfrm>
            <a:prstGeom prst="straightConnector1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object 25"/>
            <p:cNvSpPr txBox="1"/>
            <p:nvPr/>
          </p:nvSpPr>
          <p:spPr>
            <a:xfrm>
              <a:off x="4515361" y="2570381"/>
              <a:ext cx="3446956" cy="397545"/>
            </a:xfrm>
            <a:prstGeom prst="rect">
              <a:avLst/>
            </a:prstGeom>
          </p:spPr>
          <p:txBody>
            <a:bodyPr vert="horz" wrap="square" lIns="0" tIns="12700" rIns="0" bIns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ct val="3000"/>
                </a:spcBef>
              </a:pPr>
              <a:r>
                <a:rPr lang="ko-KR" altLang="en-US" sz="2500" spc="-80">
                  <a:latin typeface="G마켓 산스 Medium"/>
                  <a:ea typeface="G마켓 산스 Medium"/>
                  <a:cs typeface="맑은 고딕"/>
                </a:rPr>
                <a:t>공모전 작성자</a:t>
              </a:r>
              <a:endParaRPr lang="ko-KR" altLang="en-US" sz="2500">
                <a:latin typeface="G마켓 산스 Medium"/>
                <a:ea typeface="G마켓 산스 Medium"/>
                <a:cs typeface="맑은 고딕"/>
              </a:endParaRPr>
            </a:p>
          </p:txBody>
        </p:sp>
      </p:grpSp>
      <p:grpSp>
        <p:nvGrpSpPr>
          <p:cNvPr id="6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6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69" name="Object 12"/>
              <p:cNvPicPr>
                <a:picLocks noChangeAspect="1"/>
              </p:cNvPicPr>
              <p:nvPr/>
            </p:nvPicPr>
            <p:blipFill rotWithShape="1">
              <a:blip r:embed="rId1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7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48</a:t>
              </a:r>
            </a:p>
          </p:txBody>
        </p:sp>
        <p:sp>
          <p:nvSpPr>
            <p:cNvPr id="7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77804" cy="10286631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7425" y="577850"/>
            <a:ext cx="5709285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공모전 </a:t>
            </a:r>
            <a:r>
              <a:rPr lang="ko-KR" altLang="en-US" sz="5000" spc="-505">
                <a:latin typeface="G마켓 산스 Bold"/>
                <a:ea typeface="G마켓 산스 Bold"/>
                <a:cs typeface="맑은 고딕"/>
              </a:rPr>
              <a:t>–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디자인</a:t>
            </a:r>
            <a:r>
              <a:rPr lang="ko-KR" altLang="en-US" sz="5000" spc="-405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>
                <a:latin typeface="G마켓 산스 Bold"/>
                <a:ea typeface="G마켓 산스 Bold"/>
                <a:cs typeface="맑은 고딕"/>
              </a:rPr>
              <a:t>응모</a:t>
            </a:r>
          </a:p>
        </p:txBody>
      </p:sp>
      <p:sp>
        <p:nvSpPr>
          <p:cNvPr id="7" name="object 7"/>
          <p:cNvSpPr/>
          <p:nvPr/>
        </p:nvSpPr>
        <p:spPr>
          <a:xfrm>
            <a:off x="3061436" y="2018880"/>
            <a:ext cx="8973362" cy="5518797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3040557" y="7423937"/>
            <a:ext cx="8973350" cy="2559939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9" name="object 9"/>
          <p:cNvSpPr/>
          <p:nvPr/>
        </p:nvSpPr>
        <p:spPr>
          <a:xfrm>
            <a:off x="12344400" y="4817516"/>
            <a:ext cx="4980965" cy="4591799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12344400" y="2470683"/>
            <a:ext cx="4980965" cy="2037600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4" name="object 14"/>
          <p:cNvSpPr/>
          <p:nvPr/>
        </p:nvSpPr>
        <p:spPr>
          <a:xfrm>
            <a:off x="9900005" y="7163282"/>
            <a:ext cx="2330450" cy="1016000"/>
          </a:xfrm>
          <a:custGeom>
            <a:avLst/>
            <a:gdLst/>
            <a:ahLst/>
            <a:cxnLst/>
            <a:rect l="l" t="t" r="r" b="b"/>
            <a:pathLst>
              <a:path w="2330450" h="1016000">
                <a:moveTo>
                  <a:pt x="0" y="1015555"/>
                </a:moveTo>
                <a:lnTo>
                  <a:pt x="2330272" y="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/>
          <p:nvPr/>
        </p:nvSpPr>
        <p:spPr>
          <a:xfrm>
            <a:off x="12206884" y="7094156"/>
            <a:ext cx="137515" cy="122758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6" name="object 16"/>
          <p:cNvSpPr/>
          <p:nvPr/>
        </p:nvSpPr>
        <p:spPr>
          <a:xfrm>
            <a:off x="3831844" y="7579436"/>
            <a:ext cx="6068060" cy="1212215"/>
          </a:xfrm>
          <a:custGeom>
            <a:avLst/>
            <a:gdLst/>
            <a:ahLst/>
            <a:cxnLst/>
            <a:rect l="l" t="t" r="r" b="b"/>
            <a:pathLst>
              <a:path w="6068059" h="1212215">
                <a:moveTo>
                  <a:pt x="3034080" y="1211757"/>
                </a:moveTo>
                <a:lnTo>
                  <a:pt x="0" y="1211757"/>
                </a:lnTo>
                <a:lnTo>
                  <a:pt x="0" y="0"/>
                </a:lnTo>
                <a:lnTo>
                  <a:pt x="6067793" y="0"/>
                </a:lnTo>
                <a:lnTo>
                  <a:pt x="6067793" y="1211757"/>
                </a:lnTo>
                <a:lnTo>
                  <a:pt x="3034080" y="1211757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7" name="object 17"/>
          <p:cNvSpPr/>
          <p:nvPr/>
        </p:nvSpPr>
        <p:spPr>
          <a:xfrm>
            <a:off x="10246321" y="2135517"/>
            <a:ext cx="1066165" cy="400050"/>
          </a:xfrm>
          <a:custGeom>
            <a:avLst/>
            <a:gdLst/>
            <a:ahLst/>
            <a:cxnLst/>
            <a:rect l="l" t="t" r="r" b="b"/>
            <a:pathLst>
              <a:path w="1066165" h="400050">
                <a:moveTo>
                  <a:pt x="533158" y="399961"/>
                </a:moveTo>
                <a:lnTo>
                  <a:pt x="0" y="399961"/>
                </a:lnTo>
                <a:lnTo>
                  <a:pt x="0" y="0"/>
                </a:lnTo>
                <a:lnTo>
                  <a:pt x="1065961" y="0"/>
                </a:lnTo>
                <a:lnTo>
                  <a:pt x="1065961" y="399961"/>
                </a:lnTo>
                <a:lnTo>
                  <a:pt x="533158" y="399961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8" name="object 18"/>
          <p:cNvSpPr/>
          <p:nvPr/>
        </p:nvSpPr>
        <p:spPr>
          <a:xfrm>
            <a:off x="11277358" y="2371674"/>
            <a:ext cx="1057910" cy="1114425"/>
          </a:xfrm>
          <a:custGeom>
            <a:avLst/>
            <a:gdLst/>
            <a:ahLst/>
            <a:cxnLst/>
            <a:rect l="l" t="t" r="r" b="b"/>
            <a:pathLst>
              <a:path w="1057909" h="1114425">
                <a:moveTo>
                  <a:pt x="0" y="0"/>
                </a:moveTo>
                <a:lnTo>
                  <a:pt x="1057681" y="111384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9" name="object 19"/>
          <p:cNvSpPr/>
          <p:nvPr/>
        </p:nvSpPr>
        <p:spPr>
          <a:xfrm>
            <a:off x="12300115" y="3452761"/>
            <a:ext cx="120599" cy="123113"/>
          </a:xfrm>
          <a:prstGeom prst="rect">
            <a:avLst/>
          </a:prstGeom>
          <a:blipFill rotWithShape="1">
            <a:blip r:embed="rId1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0" name="object 20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50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51998" y="8873642"/>
            <a:ext cx="1980564" cy="541655"/>
          </a:xfrm>
          <a:custGeom>
            <a:avLst/>
            <a:gdLst/>
            <a:ahLst/>
            <a:cxnLst/>
            <a:rect l="l" t="t" r="r" b="b"/>
            <a:pathLst>
              <a:path w="1980564" h="541654">
                <a:moveTo>
                  <a:pt x="990003" y="541083"/>
                </a:moveTo>
                <a:lnTo>
                  <a:pt x="0" y="541083"/>
                </a:lnTo>
                <a:lnTo>
                  <a:pt x="0" y="0"/>
                </a:lnTo>
                <a:lnTo>
                  <a:pt x="1980006" y="0"/>
                </a:lnTo>
                <a:lnTo>
                  <a:pt x="1980006" y="541083"/>
                </a:lnTo>
                <a:lnTo>
                  <a:pt x="990003" y="541083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879329" y="7579408"/>
            <a:ext cx="2026671" cy="1199718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Ajax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비동기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입력폼 적용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869175" y="8858250"/>
            <a:ext cx="1387789" cy="759248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다중파일 업로드</a:t>
            </a:r>
          </a:p>
        </p:txBody>
      </p:sp>
      <p:cxnSp>
        <p:nvCxnSpPr>
          <p:cNvPr id="28" name="직선 화살표 연결선 27"/>
          <p:cNvCxnSpPr>
            <a:stCxn id="25" idx="3"/>
          </p:cNvCxnSpPr>
          <p:nvPr/>
        </p:nvCxnSpPr>
        <p:spPr>
          <a:xfrm flipV="1">
            <a:off x="3256964" y="9052306"/>
            <a:ext cx="574143" cy="18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30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31" name="Object 12"/>
              <p:cNvPicPr>
                <a:picLocks noChangeAspect="1"/>
              </p:cNvPicPr>
              <p:nvPr/>
            </p:nvPicPr>
            <p:blipFill rotWithShape="1">
              <a:blip r:embed="rId13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32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49</a:t>
              </a:r>
            </a:p>
          </p:txBody>
        </p:sp>
        <p:sp>
          <p:nvSpPr>
            <p:cNvPr id="33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1012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9408" y="-12060"/>
            <a:ext cx="16778592" cy="10299060"/>
            <a:chOff x="1517655" y="-13346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475148" y="1795128"/>
            <a:ext cx="16778592" cy="38095"/>
            <a:chOff x="1562360" y="1792416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62360" y="1792416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740735" y="595061"/>
            <a:ext cx="2765524" cy="1040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8449" y="387246"/>
            <a:ext cx="260454" cy="260454"/>
            <a:chOff x="4439415" y="558853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4439415" y="558853"/>
              <a:ext cx="260454" cy="26045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05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2026613" y="2387485"/>
            <a:ext cx="7649153" cy="732074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10099389" y="2351481"/>
            <a:ext cx="7649153" cy="732074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1018"/>
          <p:cNvSpPr/>
          <p:nvPr/>
        </p:nvSpPr>
        <p:spPr>
          <a:xfrm>
            <a:off x="4648124" y="2697897"/>
            <a:ext cx="2340260" cy="690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4000" spc="5">
                <a:solidFill>
                  <a:srgbClr val="000000"/>
                </a:solidFill>
                <a:latin typeface="G마켓 산스 Bold"/>
                <a:ea typeface="G마켓 산스 Bold"/>
              </a:rPr>
              <a:t>FRONT</a:t>
            </a:r>
            <a:endParaRPr lang="en-US" altLang="en-US" sz="4000" b="0" spc="5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sp>
        <p:nvSpPr>
          <p:cNvPr id="8" name="직사각형 1018"/>
          <p:cNvSpPr/>
          <p:nvPr/>
        </p:nvSpPr>
        <p:spPr>
          <a:xfrm>
            <a:off x="12753835" y="2697897"/>
            <a:ext cx="2340260" cy="690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4000" spc="5">
                <a:solidFill>
                  <a:srgbClr val="000000"/>
                </a:solidFill>
                <a:latin typeface="G마켓 산스 Bold"/>
                <a:ea typeface="G마켓 산스 Bold"/>
              </a:rPr>
              <a:t>BACK</a:t>
            </a:r>
            <a:endParaRPr lang="en-US" altLang="en-US" sz="4000" b="0" spc="5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pic>
        <p:nvPicPr>
          <p:cNvPr id="10" name="Google Shape;1088;p11"/>
          <p:cNvPicPr/>
          <p:nvPr/>
        </p:nvPicPr>
        <p:blipFill rotWithShape="1">
          <a:blip r:embed="rId9">
            <a:alphaModFix/>
            <a:lum/>
          </a:blip>
          <a:srcRect/>
          <a:stretch>
            <a:fillRect/>
          </a:stretch>
        </p:blipFill>
        <p:spPr>
          <a:xfrm>
            <a:off x="2877501" y="3958591"/>
            <a:ext cx="2866250" cy="134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91;p11"/>
          <p:cNvPicPr/>
          <p:nvPr/>
        </p:nvPicPr>
        <p:blipFill rotWithShape="1">
          <a:blip r:embed="rId10">
            <a:alphaModFix/>
            <a:lum/>
          </a:blip>
          <a:srcRect/>
          <a:stretch>
            <a:fillRect/>
          </a:stretch>
        </p:blipFill>
        <p:spPr>
          <a:xfrm>
            <a:off x="6311942" y="7420113"/>
            <a:ext cx="2074391" cy="146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123497" y="5889340"/>
            <a:ext cx="5699245" cy="10543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10613921" y="3722046"/>
            <a:ext cx="4610828" cy="1944589"/>
          </a:xfrm>
          <a:prstGeom prst="rect">
            <a:avLst/>
          </a:prstGeom>
        </p:spPr>
      </p:pic>
      <p:pic>
        <p:nvPicPr>
          <p:cNvPr id="19" name="Google Shape;1092;p11"/>
          <p:cNvPicPr/>
          <p:nvPr/>
        </p:nvPicPr>
        <p:blipFill rotWithShape="1">
          <a:blip r:embed="rId13">
            <a:alphaModFix/>
            <a:lum/>
          </a:blip>
          <a:srcRect l="5170" t="18010" r="4350" b="19550"/>
          <a:stretch>
            <a:fillRect/>
          </a:stretch>
        </p:blipFill>
        <p:spPr>
          <a:xfrm>
            <a:off x="13978504" y="5268503"/>
            <a:ext cx="3626436" cy="21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78;p11"/>
          <p:cNvPicPr/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10765644" y="7000017"/>
            <a:ext cx="4307382" cy="203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81;p11"/>
          <p:cNvPicPr/>
          <p:nvPr/>
        </p:nvPicPr>
        <p:blipFill rotWithShape="1">
          <a:blip r:embed="rId15">
            <a:alphaModFix/>
            <a:lum/>
          </a:blip>
          <a:srcRect/>
          <a:stretch>
            <a:fillRect/>
          </a:stretch>
        </p:blipFill>
        <p:spPr>
          <a:xfrm>
            <a:off x="6512514" y="4174643"/>
            <a:ext cx="2394488" cy="100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80;p11"/>
          <p:cNvPicPr/>
          <p:nvPr/>
        </p:nvPicPr>
        <p:blipFill rotWithShape="1">
          <a:blip r:embed="rId16">
            <a:alphaModFix/>
            <a:lum/>
          </a:blip>
          <a:srcRect/>
          <a:stretch>
            <a:fillRect/>
          </a:stretch>
        </p:blipFill>
        <p:spPr>
          <a:xfrm>
            <a:off x="3020255" y="7415085"/>
            <a:ext cx="2002254" cy="16888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그룹 5"/>
          <p:cNvGrpSpPr/>
          <p:nvPr/>
        </p:nvGrpSpPr>
        <p:grpSpPr>
          <a:xfrm>
            <a:off x="0" y="-4782"/>
            <a:ext cx="1507122" cy="1840986"/>
            <a:chOff x="0" y="-41977"/>
            <a:chExt cx="1507122" cy="1840986"/>
          </a:xfrm>
        </p:grpSpPr>
        <p:grpSp>
          <p:nvGrpSpPr>
            <p:cNvPr id="100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7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0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</a:t>
              </a:r>
              <a:r>
                <a:rPr lang="ko-KR" altLang="en-US" sz="2300" b="1">
                  <a:solidFill>
                    <a:srgbClr val="FDD935"/>
                  </a:solidFill>
                </a:rPr>
                <a:t>5</a:t>
              </a:r>
            </a:p>
          </p:txBody>
        </p:sp>
        <p:sp>
          <p:nvSpPr>
            <p:cNvPr id="100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68372" y="1138737"/>
            <a:ext cx="9367608" cy="8009525"/>
            <a:chOff x="4960968" y="1851852"/>
            <a:chExt cx="7536468" cy="644385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37124" y="1851852"/>
              <a:ext cx="6984157" cy="6443857"/>
              <a:chOff x="5237124" y="1851852"/>
              <a:chExt cx="6984157" cy="6443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237124" y="1851852"/>
                <a:ext cx="6984157" cy="644385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960968" y="1942618"/>
              <a:ext cx="7536468" cy="6198336"/>
              <a:chOff x="4960968" y="1942618"/>
              <a:chExt cx="7536468" cy="6198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4960968" y="1942618"/>
                <a:ext cx="7536468" cy="619833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46921" y="6043341"/>
            <a:ext cx="3420380" cy="100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b="1">
                <a:latin typeface="G마켓 산스 Medium"/>
                <a:ea typeface="G마켓 산스 Medium"/>
              </a:rPr>
              <a:t>배수빈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2737" y="3523320"/>
            <a:ext cx="6648749" cy="1427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마이페이지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46171" y="4993953"/>
            <a:ext cx="6012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회원정보수정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공모전 관리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ko-KR" altLang="en-US" sz="3600" b="1">
              <a:solidFill>
                <a:schemeClr val="accent6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9483" y="12"/>
            <a:ext cx="16777804" cy="10319645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2353323" y="2552700"/>
            <a:ext cx="7247877" cy="6454063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2353323" y="8865641"/>
            <a:ext cx="7247877" cy="1025283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506956" y="1798561"/>
            <a:ext cx="16777804" cy="37439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56741" y="577850"/>
            <a:ext cx="7287259" cy="774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 dirty="0">
                <a:latin typeface="G마켓 산스 Bold"/>
                <a:ea typeface="G마켓 산스 Bold"/>
                <a:cs typeface="맑은 고딕"/>
              </a:rPr>
              <a:t>마이페이지</a:t>
            </a:r>
            <a:r>
              <a:rPr lang="ko-KR" altLang="en-US" sz="5000" spc="-405" dirty="0">
                <a:latin typeface="G마켓 산스 Bold"/>
                <a:ea typeface="G마켓 산스 Bold"/>
                <a:cs typeface="맑은 고딕"/>
              </a:rPr>
              <a:t> </a:t>
            </a:r>
            <a:r>
              <a:rPr lang="en-US" altLang="en-US" sz="5000" spc="-405" dirty="0">
                <a:latin typeface="G마켓 산스 Bold"/>
                <a:ea typeface="G마켓 산스 Bold"/>
                <a:cs typeface="맑은 고딕"/>
              </a:rPr>
              <a:t>- </a:t>
            </a:r>
            <a:r>
              <a:rPr lang="ko-KR" altLang="en-US" sz="5000" spc="-255" dirty="0">
                <a:latin typeface="G마켓 산스 Bold"/>
                <a:ea typeface="G마켓 산스 Bold"/>
                <a:cs typeface="맑은 고딕"/>
              </a:rPr>
              <a:t>회원정보조회</a:t>
            </a:r>
          </a:p>
        </p:txBody>
      </p:sp>
      <p:sp>
        <p:nvSpPr>
          <p:cNvPr id="13" name="object 13"/>
          <p:cNvSpPr/>
          <p:nvPr/>
        </p:nvSpPr>
        <p:spPr>
          <a:xfrm>
            <a:off x="10604158" y="6879995"/>
            <a:ext cx="4660522" cy="2205217"/>
          </a:xfrm>
          <a:prstGeom prst="rect">
            <a:avLst/>
          </a:prstGeom>
          <a:blipFill rotWithShape="1">
            <a:blip r:embed="rId10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 txBox="1"/>
          <p:nvPr/>
        </p:nvSpPr>
        <p:spPr>
          <a:xfrm>
            <a:off x="2278342" y="1975941"/>
            <a:ext cx="3709035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회원정보</a:t>
            </a:r>
            <a:r>
              <a:rPr lang="ko-KR" altLang="en-US" sz="2800" spc="-257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800" spc="-61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조회,수정,탈퇴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48808" y="8853804"/>
            <a:ext cx="1751964" cy="559575"/>
          </a:xfrm>
          <a:custGeom>
            <a:avLst/>
            <a:gdLst/>
            <a:ahLst/>
            <a:cxnLst/>
            <a:rect l="l" t="t" r="r" b="b"/>
            <a:pathLst>
              <a:path w="1751965" h="582295">
                <a:moveTo>
                  <a:pt x="875868" y="0"/>
                </a:moveTo>
                <a:lnTo>
                  <a:pt x="1751749" y="0"/>
                </a:lnTo>
                <a:lnTo>
                  <a:pt x="1751749" y="582117"/>
                </a:lnTo>
                <a:lnTo>
                  <a:pt x="0" y="582117"/>
                </a:lnTo>
                <a:lnTo>
                  <a:pt x="0" y="0"/>
                </a:lnTo>
                <a:lnTo>
                  <a:pt x="875868" y="0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9" name="object 19"/>
          <p:cNvSpPr/>
          <p:nvPr/>
        </p:nvSpPr>
        <p:spPr>
          <a:xfrm>
            <a:off x="7044715" y="7708684"/>
            <a:ext cx="3495954" cy="1372008"/>
          </a:xfrm>
          <a:custGeom>
            <a:avLst/>
            <a:gdLst/>
            <a:ahLst/>
            <a:cxnLst/>
            <a:rect l="l" t="t" r="r" b="b"/>
            <a:pathLst>
              <a:path w="3836034" h="1561465">
                <a:moveTo>
                  <a:pt x="0" y="1560957"/>
                </a:moveTo>
                <a:lnTo>
                  <a:pt x="3835806" y="0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0" name="object 20"/>
          <p:cNvSpPr/>
          <p:nvPr/>
        </p:nvSpPr>
        <p:spPr>
          <a:xfrm>
            <a:off x="10481925" y="7663780"/>
            <a:ext cx="138239" cy="123837"/>
          </a:xfrm>
          <a:prstGeom prst="rect">
            <a:avLst/>
          </a:prstGeom>
          <a:blipFill rotWithShape="1">
            <a:blip r:embed="rId11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1" name="object 21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51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604157" y="9207643"/>
            <a:ext cx="4660522" cy="580373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수정폼 이동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탈퇴처리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9895858" y="3355030"/>
            <a:ext cx="7829550" cy="22860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296128" y="4788486"/>
            <a:ext cx="6696744" cy="671484"/>
          </a:xfrm>
          <a:custGeom>
            <a:avLst/>
            <a:gdLst/>
            <a:ahLst/>
            <a:cxnLst/>
            <a:rect l="l" t="t" r="r" b="b"/>
            <a:pathLst>
              <a:path w="6299834" h="1080135">
                <a:moveTo>
                  <a:pt x="3149993" y="1079639"/>
                </a:moveTo>
                <a:lnTo>
                  <a:pt x="0" y="1079639"/>
                </a:lnTo>
                <a:lnTo>
                  <a:pt x="0" y="0"/>
                </a:lnTo>
                <a:lnTo>
                  <a:pt x="6299644" y="0"/>
                </a:lnTo>
                <a:lnTo>
                  <a:pt x="6299644" y="1079639"/>
                </a:lnTo>
                <a:lnTo>
                  <a:pt x="3149993" y="1079639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grpSp>
        <p:nvGrpSpPr>
          <p:cNvPr id="24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26" name="Object 12"/>
              <p:cNvPicPr>
                <a:picLocks noChangeAspect="1"/>
              </p:cNvPicPr>
              <p:nvPr/>
            </p:nvPicPr>
            <p:blipFill rotWithShape="1">
              <a:blip r:embed="rId13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2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51</a:t>
              </a:r>
            </a:p>
          </p:txBody>
        </p:sp>
        <p:sp>
          <p:nvSpPr>
            <p:cNvPr id="2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956" y="12"/>
            <a:ext cx="16780332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863725" y="2496235"/>
            <a:ext cx="11241722" cy="7122960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/>
          <p:nvPr/>
        </p:nvSpPr>
        <p:spPr>
          <a:xfrm>
            <a:off x="9684060" y="5543638"/>
            <a:ext cx="1152128" cy="1953895"/>
          </a:xfrm>
          <a:custGeom>
            <a:avLst/>
            <a:gdLst/>
            <a:ahLst/>
            <a:cxnLst/>
            <a:rect l="l" t="t" r="r" b="b"/>
            <a:pathLst>
              <a:path w="5836284" h="1953895">
                <a:moveTo>
                  <a:pt x="2918155" y="1953717"/>
                </a:moveTo>
                <a:lnTo>
                  <a:pt x="0" y="1953717"/>
                </a:lnTo>
                <a:lnTo>
                  <a:pt x="0" y="0"/>
                </a:lnTo>
                <a:lnTo>
                  <a:pt x="5835954" y="0"/>
                </a:lnTo>
                <a:lnTo>
                  <a:pt x="5835954" y="1953717"/>
                </a:lnTo>
                <a:lnTo>
                  <a:pt x="2918155" y="1953717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5" name="object 15"/>
          <p:cNvSpPr txBox="1"/>
          <p:nvPr/>
        </p:nvSpPr>
        <p:spPr>
          <a:xfrm>
            <a:off x="1982419" y="1975941"/>
            <a:ext cx="3639820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나의 공모전리스트</a:t>
            </a:r>
            <a:r>
              <a:rPr lang="ko-KR" altLang="en-US" sz="2800" spc="-368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800" spc="-89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조회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53</a:t>
            </a:r>
            <a:endParaRPr lang="ko-KR" altLang="en-US" sz="2300">
              <a:latin typeface="Calibri"/>
              <a:cs typeface="Calibri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512061" y="2254937"/>
            <a:ext cx="4448986" cy="788035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참여작 상세조회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/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결과등록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0267280" y="3039984"/>
            <a:ext cx="0" cy="249921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object 9"/>
          <p:cNvSpPr/>
          <p:nvPr/>
        </p:nvSpPr>
        <p:spPr>
          <a:xfrm>
            <a:off x="13239322" y="5699318"/>
            <a:ext cx="4850030" cy="3908678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6" name="object 10"/>
          <p:cNvSpPr/>
          <p:nvPr/>
        </p:nvSpPr>
        <p:spPr>
          <a:xfrm>
            <a:off x="13225850" y="2933786"/>
            <a:ext cx="4863502" cy="2651303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 r="-1590"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24" name="object 8"/>
          <p:cNvSpPr/>
          <p:nvPr/>
        </p:nvSpPr>
        <p:spPr>
          <a:xfrm>
            <a:off x="10970063" y="6251331"/>
            <a:ext cx="1066064" cy="576064"/>
          </a:xfrm>
          <a:custGeom>
            <a:avLst/>
            <a:gdLst/>
            <a:ahLst/>
            <a:cxnLst/>
            <a:rect l="l" t="t" r="r" b="b"/>
            <a:pathLst>
              <a:path w="5836284" h="1953895">
                <a:moveTo>
                  <a:pt x="2918155" y="1953717"/>
                </a:moveTo>
                <a:lnTo>
                  <a:pt x="0" y="1953717"/>
                </a:lnTo>
                <a:lnTo>
                  <a:pt x="0" y="0"/>
                </a:lnTo>
                <a:lnTo>
                  <a:pt x="5835954" y="0"/>
                </a:lnTo>
                <a:lnTo>
                  <a:pt x="5835954" y="1953717"/>
                </a:lnTo>
                <a:lnTo>
                  <a:pt x="2918155" y="1953717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1556268" y="4423420"/>
            <a:ext cx="2124236" cy="182791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object 8"/>
          <p:cNvSpPr txBox="1">
            <a:spLocks noGrp="1"/>
          </p:cNvSpPr>
          <p:nvPr>
            <p:ph type="title"/>
          </p:nvPr>
        </p:nvSpPr>
        <p:spPr>
          <a:xfrm>
            <a:off x="1403140" y="616819"/>
            <a:ext cx="7849160" cy="7822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04" dirty="0">
                <a:latin typeface="G마켓 산스 Bold"/>
                <a:ea typeface="G마켓 산스 Bold"/>
                <a:cs typeface="맑은 고딕"/>
              </a:rPr>
              <a:t>마이페이지</a:t>
            </a:r>
            <a:r>
              <a:rPr lang="en-US" altLang="en-US" sz="5000" spc="-104" dirty="0">
                <a:latin typeface="G마켓 산스 Bold"/>
                <a:ea typeface="G마켓 산스 Bold"/>
                <a:cs typeface="맑은 고딕"/>
              </a:rPr>
              <a:t> - </a:t>
            </a:r>
            <a:r>
              <a:rPr lang="ko-KR" altLang="en-US" sz="5000" spc="-104" dirty="0">
                <a:latin typeface="G마켓 산스 Bold"/>
                <a:ea typeface="G마켓 산스 Bold"/>
                <a:cs typeface="맑은 고딕"/>
              </a:rPr>
              <a:t>공모전관리</a:t>
            </a:r>
          </a:p>
        </p:txBody>
      </p:sp>
      <p:grpSp>
        <p:nvGrpSpPr>
          <p:cNvPr id="39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40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41" name="Object 12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42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52</a:t>
              </a:r>
            </a:p>
          </p:txBody>
        </p:sp>
        <p:sp>
          <p:nvSpPr>
            <p:cNvPr id="43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9483" y="12"/>
            <a:ext cx="16777804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10340887" y="2130475"/>
            <a:ext cx="7794713" cy="7923237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1506956" y="1798561"/>
            <a:ext cx="16777804" cy="37439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/>
          <p:nvPr/>
        </p:nvSpPr>
        <p:spPr>
          <a:xfrm>
            <a:off x="640080" y="4114076"/>
            <a:ext cx="243001" cy="3709441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7" name="object 7"/>
          <p:cNvSpPr/>
          <p:nvPr/>
        </p:nvSpPr>
        <p:spPr>
          <a:xfrm>
            <a:off x="1733765" y="447840"/>
            <a:ext cx="259562" cy="259562"/>
          </a:xfrm>
          <a:prstGeom prst="rect">
            <a:avLst/>
          </a:prstGeom>
          <a:blipFill rotWithShape="1">
            <a:blip r:embed="rId7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03140" y="593118"/>
            <a:ext cx="7855768" cy="782265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12" dirty="0">
                <a:latin typeface="G마켓 산스 Bold"/>
                <a:ea typeface="G마켓 산스 Bold"/>
                <a:cs typeface="맑은 고딕"/>
              </a:rPr>
              <a:t>마이페이지</a:t>
            </a:r>
            <a:r>
              <a:rPr lang="en-US" altLang="en-US" sz="5000" spc="-112" dirty="0">
                <a:latin typeface="G마켓 산스 Bold"/>
                <a:ea typeface="G마켓 산스 Bold"/>
                <a:cs typeface="맑은 고딕"/>
              </a:rPr>
              <a:t> - </a:t>
            </a:r>
            <a:r>
              <a:rPr lang="ko-KR" altLang="en-US" sz="5000" spc="-112" dirty="0">
                <a:latin typeface="G마켓 산스 Bold"/>
                <a:ea typeface="G마켓 산스 Bold"/>
                <a:cs typeface="맑은 고딕"/>
              </a:rPr>
              <a:t>공모전관리</a:t>
            </a:r>
          </a:p>
        </p:txBody>
      </p:sp>
      <p:sp>
        <p:nvSpPr>
          <p:cNvPr id="9" name="object 9"/>
          <p:cNvSpPr/>
          <p:nvPr/>
        </p:nvSpPr>
        <p:spPr>
          <a:xfrm>
            <a:off x="1863725" y="2466009"/>
            <a:ext cx="8346236" cy="7562875"/>
          </a:xfrm>
          <a:prstGeom prst="rect">
            <a:avLst/>
          </a:prstGeom>
          <a:blipFill rotWithShape="1">
            <a:blip r:embed="rId8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0" name="object 10"/>
          <p:cNvSpPr/>
          <p:nvPr/>
        </p:nvSpPr>
        <p:spPr>
          <a:xfrm>
            <a:off x="7238886" y="4838763"/>
            <a:ext cx="922019" cy="380365"/>
          </a:xfrm>
          <a:custGeom>
            <a:avLst/>
            <a:gdLst/>
            <a:ahLst/>
            <a:cxnLst/>
            <a:rect l="l" t="t" r="r" b="b"/>
            <a:pathLst>
              <a:path w="922020" h="380364">
                <a:moveTo>
                  <a:pt x="460794" y="380161"/>
                </a:moveTo>
                <a:lnTo>
                  <a:pt x="0" y="380161"/>
                </a:lnTo>
                <a:lnTo>
                  <a:pt x="0" y="0"/>
                </a:lnTo>
                <a:lnTo>
                  <a:pt x="921588" y="0"/>
                </a:lnTo>
                <a:lnTo>
                  <a:pt x="921588" y="380161"/>
                </a:lnTo>
                <a:lnTo>
                  <a:pt x="460794" y="380161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1" name="object 11"/>
          <p:cNvSpPr/>
          <p:nvPr/>
        </p:nvSpPr>
        <p:spPr>
          <a:xfrm>
            <a:off x="3558235" y="7785722"/>
            <a:ext cx="4602480" cy="2268855"/>
          </a:xfrm>
          <a:custGeom>
            <a:avLst/>
            <a:gdLst/>
            <a:ahLst/>
            <a:cxnLst/>
            <a:rect l="l" t="t" r="r" b="b"/>
            <a:pathLst>
              <a:path w="4602480" h="2268854">
                <a:moveTo>
                  <a:pt x="2301125" y="2268359"/>
                </a:moveTo>
                <a:lnTo>
                  <a:pt x="0" y="2268359"/>
                </a:lnTo>
                <a:lnTo>
                  <a:pt x="0" y="0"/>
                </a:lnTo>
                <a:lnTo>
                  <a:pt x="4601883" y="0"/>
                </a:lnTo>
                <a:lnTo>
                  <a:pt x="4601883" y="2268359"/>
                </a:lnTo>
                <a:lnTo>
                  <a:pt x="2301125" y="2268359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12" name="object 12"/>
          <p:cNvSpPr/>
          <p:nvPr/>
        </p:nvSpPr>
        <p:spPr>
          <a:xfrm>
            <a:off x="3559683" y="7387920"/>
            <a:ext cx="4621530" cy="396875"/>
          </a:xfrm>
          <a:custGeom>
            <a:avLst/>
            <a:gdLst/>
            <a:ahLst/>
            <a:cxnLst/>
            <a:rect l="l" t="t" r="r" b="b"/>
            <a:pathLst>
              <a:path w="4621530" h="396875">
                <a:moveTo>
                  <a:pt x="4612322" y="0"/>
                </a:moveTo>
                <a:lnTo>
                  <a:pt x="0" y="0"/>
                </a:lnTo>
                <a:lnTo>
                  <a:pt x="8636" y="396722"/>
                </a:lnTo>
                <a:lnTo>
                  <a:pt x="4620958" y="396722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6" name="object 36"/>
          <p:cNvSpPr txBox="1"/>
          <p:nvPr/>
        </p:nvSpPr>
        <p:spPr>
          <a:xfrm>
            <a:off x="1982419" y="1975941"/>
            <a:ext cx="2955925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공모전 </a:t>
            </a:r>
            <a:r>
              <a:rPr lang="ko-KR" altLang="en-US" sz="2800" spc="-89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우승자</a:t>
            </a:r>
            <a:r>
              <a:rPr lang="ko-KR" altLang="en-US" sz="2800" spc="-368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 </a:t>
            </a: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등록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33958" y="2183041"/>
            <a:ext cx="1599565" cy="709930"/>
          </a:xfrm>
          <a:custGeom>
            <a:avLst/>
            <a:gdLst/>
            <a:ahLst/>
            <a:cxnLst/>
            <a:rect l="l" t="t" r="r" b="b"/>
            <a:pathLst>
              <a:path w="1599565" h="709930">
                <a:moveTo>
                  <a:pt x="1599476" y="0"/>
                </a:moveTo>
                <a:lnTo>
                  <a:pt x="0" y="0"/>
                </a:lnTo>
                <a:lnTo>
                  <a:pt x="0" y="709561"/>
                </a:lnTo>
                <a:lnTo>
                  <a:pt x="1599476" y="709561"/>
                </a:lnTo>
              </a:path>
            </a:pathLst>
          </a:custGeom>
          <a:solidFill>
            <a:srgbClr val="BEBEBE">
              <a:alpha val="46000"/>
            </a:srgbClr>
          </a:solid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0" name="object 40"/>
          <p:cNvSpPr txBox="1"/>
          <p:nvPr/>
        </p:nvSpPr>
        <p:spPr>
          <a:xfrm>
            <a:off x="6933958" y="2183041"/>
            <a:ext cx="1599565" cy="634789"/>
          </a:xfrm>
          <a:prstGeom prst="rect">
            <a:avLst/>
          </a:prstGeom>
        </p:spPr>
        <p:txBody>
          <a:bodyPr vert="horz" wrap="square" lIns="0" tIns="80010" rIns="0" bIns="0">
            <a:spAutoFit/>
          </a:bodyPr>
          <a:lstStyle/>
          <a:p>
            <a:pPr marL="471170" indent="-110489">
              <a:lnSpc>
                <a:spcPct val="100000"/>
              </a:lnSpc>
              <a:spcBef>
                <a:spcPct val="16000"/>
              </a:spcBef>
            </a:pPr>
            <a:r>
              <a:rPr lang="ko-KR" altLang="en-US" sz="1800" b="1" spc="-77">
                <a:latin typeface="G마켓 산스 Medium"/>
                <a:ea typeface="G마켓 산스 Medium"/>
                <a:cs typeface="맑은 고딕"/>
              </a:rPr>
              <a:t>상세보</a:t>
            </a:r>
            <a:r>
              <a:rPr lang="ko-KR" altLang="en-US" sz="1800" b="1" spc="-41">
                <a:latin typeface="G마켓 산스 Medium"/>
                <a:ea typeface="G마켓 산스 Medium"/>
                <a:cs typeface="맑은 고딕"/>
              </a:rPr>
              <a:t>기  </a:t>
            </a:r>
            <a:r>
              <a:rPr lang="ko-KR" altLang="en-US" sz="1800" b="1" spc="-77">
                <a:latin typeface="G마켓 산스 Medium"/>
                <a:ea typeface="G마켓 산스 Medium"/>
                <a:cs typeface="맑은 고딕"/>
              </a:rPr>
              <a:t>모달창</a:t>
            </a:r>
            <a:endParaRPr lang="ko-KR" altLang="en-US" sz="1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34236" y="2893682"/>
            <a:ext cx="635" cy="349885"/>
          </a:xfrm>
          <a:custGeom>
            <a:avLst/>
            <a:gdLst/>
            <a:ahLst/>
            <a:cxnLst/>
            <a:rect l="l" t="t" r="r" b="b"/>
            <a:pathLst>
              <a:path w="634" h="349885">
                <a:moveTo>
                  <a:pt x="0" y="0"/>
                </a:moveTo>
                <a:lnTo>
                  <a:pt x="368" y="349554"/>
                </a:lnTo>
              </a:path>
            </a:pathLst>
          </a:custGeom>
          <a:ln w="381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2" name="object 42"/>
          <p:cNvSpPr/>
          <p:nvPr/>
        </p:nvSpPr>
        <p:spPr>
          <a:xfrm>
            <a:off x="7667637" y="3234245"/>
            <a:ext cx="133565" cy="133553"/>
          </a:xfrm>
          <a:prstGeom prst="rect">
            <a:avLst/>
          </a:prstGeom>
          <a:blipFill rotWithShape="1">
            <a:blip r:embed="rId9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3" name="object 43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54</a:t>
            </a:r>
            <a:endParaRPr lang="ko-KR" altLang="en-US" sz="2300">
              <a:latin typeface="Calibri"/>
              <a:cs typeface="Calibri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8181213" y="4991100"/>
            <a:ext cx="2562987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11"/>
          <p:cNvSpPr/>
          <p:nvPr/>
        </p:nvSpPr>
        <p:spPr>
          <a:xfrm>
            <a:off x="10794988" y="5143327"/>
            <a:ext cx="6883412" cy="4114973"/>
          </a:xfrm>
          <a:custGeom>
            <a:avLst/>
            <a:gdLst/>
            <a:ahLst/>
            <a:cxnLst/>
            <a:rect l="l" t="t" r="r" b="b"/>
            <a:pathLst>
              <a:path w="4602480" h="2268854">
                <a:moveTo>
                  <a:pt x="2301125" y="2268359"/>
                </a:moveTo>
                <a:lnTo>
                  <a:pt x="0" y="2268359"/>
                </a:lnTo>
                <a:lnTo>
                  <a:pt x="0" y="0"/>
                </a:lnTo>
                <a:lnTo>
                  <a:pt x="4601883" y="0"/>
                </a:lnTo>
                <a:lnTo>
                  <a:pt x="4601883" y="2268359"/>
                </a:lnTo>
                <a:lnTo>
                  <a:pt x="2301125" y="2268359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9" name="object 40"/>
          <p:cNvSpPr txBox="1"/>
          <p:nvPr/>
        </p:nvSpPr>
        <p:spPr>
          <a:xfrm>
            <a:off x="4239586" y="7344639"/>
            <a:ext cx="3461388" cy="388568"/>
          </a:xfrm>
          <a:prstGeom prst="rect">
            <a:avLst/>
          </a:prstGeom>
        </p:spPr>
        <p:txBody>
          <a:bodyPr vert="horz" wrap="square" lIns="0" tIns="80010" rIns="0" bIns="0">
            <a:spAutoFit/>
          </a:bodyPr>
          <a:lstStyle/>
          <a:p>
            <a:pPr marL="471170" indent="-110489">
              <a:lnSpc>
                <a:spcPct val="100000"/>
              </a:lnSpc>
              <a:spcBef>
                <a:spcPct val="16000"/>
              </a:spcBef>
            </a:pPr>
            <a:r>
              <a:rPr lang="ko-KR" altLang="en-US" sz="2000">
                <a:latin typeface="G마켓 산스 Medium"/>
                <a:ea typeface="G마켓 산스 Medium"/>
                <a:cs typeface="맑은 고딕"/>
              </a:rPr>
              <a:t>등록된 등수에 따라 출력</a:t>
            </a:r>
          </a:p>
        </p:txBody>
      </p:sp>
      <p:grpSp>
        <p:nvGrpSpPr>
          <p:cNvPr id="50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51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52" name="Object 12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53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53</a:t>
              </a:r>
            </a:p>
          </p:txBody>
        </p:sp>
        <p:sp>
          <p:nvSpPr>
            <p:cNvPr id="54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06956" y="12"/>
            <a:ext cx="16780332" cy="10286631"/>
          </a:xfrm>
          <a:prstGeom prst="rect">
            <a:avLst/>
          </a:prstGeom>
          <a:blipFill rotWithShape="1">
            <a:blip r:embed="rId2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506245" cy="1835988"/>
          </a:xfrm>
          <a:prstGeom prst="rect">
            <a:avLst/>
          </a:prstGeom>
          <a:blipFill rotWithShape="1">
            <a:blip r:embed="rId3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4" name="object 4"/>
          <p:cNvSpPr/>
          <p:nvPr/>
        </p:nvSpPr>
        <p:spPr>
          <a:xfrm>
            <a:off x="640080" y="4114444"/>
            <a:ext cx="243001" cy="3709441"/>
          </a:xfrm>
          <a:prstGeom prst="rect">
            <a:avLst/>
          </a:prstGeom>
          <a:blipFill rotWithShape="1">
            <a:blip r:embed="rId4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5" name="object 5"/>
          <p:cNvSpPr/>
          <p:nvPr/>
        </p:nvSpPr>
        <p:spPr>
          <a:xfrm>
            <a:off x="1733397" y="447840"/>
            <a:ext cx="259562" cy="259562"/>
          </a:xfrm>
          <a:prstGeom prst="rect">
            <a:avLst/>
          </a:prstGeom>
          <a:blipFill rotWithShape="1">
            <a:blip r:embed="rId5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15208" y="606425"/>
            <a:ext cx="6612540" cy="782861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5000" spc="-155" dirty="0">
                <a:latin typeface="G마켓 산스 Bold"/>
                <a:ea typeface="G마켓 산스 Bold"/>
                <a:cs typeface="맑은 고딕"/>
              </a:rPr>
              <a:t>마이페이지</a:t>
            </a:r>
            <a:r>
              <a:rPr lang="en-US" altLang="en-US" sz="5000" spc="-155" dirty="0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655" dirty="0">
                <a:latin typeface="G마켓 산스 Bold"/>
                <a:ea typeface="G마켓 산스 Bold"/>
                <a:cs typeface="맑은 고딕"/>
              </a:rPr>
              <a:t> </a:t>
            </a:r>
            <a:r>
              <a:rPr lang="en-US" altLang="ko-KR" sz="5000" spc="-655" dirty="0">
                <a:latin typeface="G마켓 산스 Bold"/>
                <a:ea typeface="G마켓 산스 Bold"/>
                <a:cs typeface="맑은 고딕"/>
              </a:rPr>
              <a:t>-</a:t>
            </a:r>
            <a:r>
              <a:rPr lang="ko-KR" altLang="en-US" sz="5000" spc="-655" dirty="0">
                <a:latin typeface="G마켓 산스 Bold"/>
                <a:ea typeface="G마켓 산스 Bold"/>
                <a:cs typeface="맑은 고딕"/>
              </a:rPr>
              <a:t> </a:t>
            </a:r>
            <a:r>
              <a:rPr lang="en-US" altLang="en-US" sz="5000" spc="-655" dirty="0">
                <a:latin typeface="G마켓 산스 Bold"/>
                <a:ea typeface="G마켓 산스 Bold"/>
                <a:cs typeface="맑은 고딕"/>
              </a:rPr>
              <a:t> </a:t>
            </a:r>
            <a:r>
              <a:rPr lang="ko-KR" altLang="en-US" sz="5000" spc="-155" dirty="0">
                <a:latin typeface="G마켓 산스 Bold"/>
                <a:ea typeface="G마켓 산스 Bold"/>
                <a:cs typeface="맑은 고딕"/>
              </a:rPr>
              <a:t>공모전관리</a:t>
            </a:r>
          </a:p>
        </p:txBody>
      </p:sp>
      <p:sp>
        <p:nvSpPr>
          <p:cNvPr id="7" name="object 7"/>
          <p:cNvSpPr/>
          <p:nvPr/>
        </p:nvSpPr>
        <p:spPr>
          <a:xfrm>
            <a:off x="1691538" y="2419863"/>
            <a:ext cx="9867292" cy="7194986"/>
          </a:xfrm>
          <a:prstGeom prst="rect">
            <a:avLst/>
          </a:prstGeom>
          <a:blipFill rotWithShape="1">
            <a:blip r:embed="rId6">
              <a:alphaModFix/>
              <a:lum/>
            </a:blip>
            <a:stretch>
              <a:fillRect/>
            </a:stretch>
          </a:blipFill>
        </p:spPr>
        <p:txBody>
          <a:bodyPr wrap="square" lIns="0" tIns="0" rIns="0" bIns="0"/>
          <a:lstStyle/>
          <a:p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5219564" y="2839244"/>
            <a:ext cx="853714" cy="3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687616" y="2524026"/>
            <a:ext cx="3462352" cy="603250"/>
            <a:chOff x="6239522" y="2352066"/>
            <a:chExt cx="3462352" cy="603250"/>
          </a:xfrm>
        </p:grpSpPr>
        <p:sp>
          <p:nvSpPr>
            <p:cNvPr id="8" name="object 8"/>
            <p:cNvSpPr/>
            <p:nvPr/>
          </p:nvSpPr>
          <p:spPr>
            <a:xfrm>
              <a:off x="6625184" y="2352066"/>
              <a:ext cx="3076690" cy="603250"/>
            </a:xfrm>
            <a:custGeom>
              <a:avLst/>
              <a:gdLst/>
              <a:ahLst/>
              <a:cxnLst/>
              <a:rect l="l" t="t" r="r" b="b"/>
              <a:pathLst>
                <a:path w="3572509" h="603250">
                  <a:moveTo>
                    <a:pt x="3572281" y="0"/>
                  </a:moveTo>
                  <a:lnTo>
                    <a:pt x="0" y="0"/>
                  </a:lnTo>
                  <a:lnTo>
                    <a:pt x="0" y="602640"/>
                  </a:lnTo>
                  <a:lnTo>
                    <a:pt x="3572281" y="602640"/>
                  </a:lnTo>
                </a:path>
              </a:pathLst>
            </a:custGeom>
            <a:solidFill>
              <a:srgbClr val="BEBEBE">
                <a:alpha val="46000"/>
              </a:srgbClr>
            </a:solidFill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6239522" y="2352066"/>
              <a:ext cx="3361678" cy="443070"/>
            </a:xfrm>
            <a:prstGeom prst="rect">
              <a:avLst/>
            </a:prstGeom>
          </p:spPr>
          <p:txBody>
            <a:bodyPr vert="horz" wrap="square" lIns="0" tIns="164465" rIns="0" bIns="0">
              <a:spAutoFit/>
            </a:bodyPr>
            <a:lstStyle/>
            <a:p>
              <a:pPr marL="676275">
                <a:lnSpc>
                  <a:spcPct val="100000"/>
                </a:lnSpc>
                <a:spcBef>
                  <a:spcPct val="31000"/>
                </a:spcBef>
              </a:pPr>
              <a:r>
                <a:rPr lang="ko-KR" altLang="en-US" sz="1800" spc="203">
                  <a:latin typeface="G마켓 산스 Medium"/>
                  <a:ea typeface="G마켓 산스 Medium"/>
                </a:rPr>
                <a:t>분류별 </a:t>
              </a:r>
              <a:r>
                <a:rPr lang="ko-KR" altLang="en-US" sz="1800" spc="148">
                  <a:latin typeface="G마켓 산스 Medium"/>
                  <a:ea typeface="G마켓 산스 Medium"/>
                </a:rPr>
                <a:t>조회</a:t>
              </a:r>
              <a:r>
                <a:rPr lang="ko-KR" altLang="en-US" sz="1800" spc="-473">
                  <a:latin typeface="G마켓 산스 Medium"/>
                  <a:ea typeface="G마켓 산스 Medium"/>
                </a:rPr>
                <a:t> </a:t>
              </a:r>
              <a:r>
                <a:rPr lang="ko-KR" altLang="en-US" sz="1800" spc="-41">
                  <a:latin typeface="G마켓 산스 Medium"/>
                  <a:ea typeface="G마켓 산스 Medium"/>
                </a:rPr>
                <a:t>및 </a:t>
              </a:r>
              <a:r>
                <a:rPr lang="ko-KR" altLang="en-US" sz="1800" spc="58">
                  <a:latin typeface="G마켓 산스 Medium"/>
                  <a:ea typeface="G마켓 산스 Medium"/>
                </a:rPr>
                <a:t>제목검색</a:t>
              </a:r>
              <a:endParaRPr lang="ko-KR" altLang="en-US" sz="1800">
                <a:latin typeface="G마켓 산스 Medium"/>
                <a:ea typeface="G마켓 산스 Medium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 rot="4319880">
            <a:off x="5805630" y="6041773"/>
            <a:ext cx="471805" cy="460375"/>
          </a:xfrm>
          <a:custGeom>
            <a:avLst/>
            <a:gdLst/>
            <a:ahLst/>
            <a:cxnLst/>
            <a:rect l="l" t="t" r="r" b="b"/>
            <a:pathLst>
              <a:path w="471804" h="460375">
                <a:moveTo>
                  <a:pt x="103682" y="0"/>
                </a:moveTo>
                <a:lnTo>
                  <a:pt x="0" y="353885"/>
                </a:lnTo>
                <a:lnTo>
                  <a:pt x="165963" y="238683"/>
                </a:lnTo>
                <a:lnTo>
                  <a:pt x="319684" y="460082"/>
                </a:lnTo>
                <a:lnTo>
                  <a:pt x="459003" y="363600"/>
                </a:lnTo>
                <a:lnTo>
                  <a:pt x="305282" y="141846"/>
                </a:lnTo>
                <a:lnTo>
                  <a:pt x="471246" y="26644"/>
                </a:lnTo>
                <a:lnTo>
                  <a:pt x="103682" y="0"/>
                </a:lnTo>
              </a:path>
            </a:pathLst>
          </a:custGeom>
          <a:solidFill>
            <a:srgbClr val="FF0000"/>
          </a:solidFill>
        </p:spPr>
        <p:txBody>
          <a:bodyPr wrap="square" lIns="0" tIns="0" rIns="0" bIns="0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137" y="825741"/>
            <a:ext cx="320675" cy="355359"/>
          </a:xfrm>
          <a:prstGeom prst="rect">
            <a:avLst/>
          </a:prstGeom>
        </p:spPr>
        <p:txBody>
          <a:bodyPr vert="horz" wrap="square" lIns="0" tIns="1206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0"/>
              </a:spcBef>
            </a:pPr>
            <a:r>
              <a:rPr lang="ko-KR" altLang="en-US" sz="2300" b="1" spc="5">
                <a:solidFill>
                  <a:srgbClr val="FCD834"/>
                </a:solidFill>
                <a:latin typeface="Calibri"/>
                <a:cs typeface="Calibri"/>
              </a:rPr>
              <a:t>57</a:t>
            </a:r>
            <a:endParaRPr lang="ko-KR" altLang="en-US" sz="2300">
              <a:latin typeface="Calibri"/>
              <a:cs typeface="Calibri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7775848" y="3149014"/>
            <a:ext cx="10287222" cy="631608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5264680" y="6333379"/>
            <a:ext cx="2204644" cy="907287"/>
            <a:chOff x="14263558" y="5544141"/>
            <a:chExt cx="2204644" cy="907287"/>
          </a:xfrm>
        </p:grpSpPr>
        <p:sp>
          <p:nvSpPr>
            <p:cNvPr id="13" name="object 13"/>
            <p:cNvSpPr/>
            <p:nvPr/>
          </p:nvSpPr>
          <p:spPr>
            <a:xfrm>
              <a:off x="14273285" y="5544141"/>
              <a:ext cx="2194917" cy="907287"/>
            </a:xfrm>
            <a:custGeom>
              <a:avLst/>
              <a:gdLst/>
              <a:ahLst/>
              <a:cxnLst/>
              <a:rect l="l" t="t" r="r" b="b"/>
              <a:pathLst>
                <a:path w="1816100" h="646429">
                  <a:moveTo>
                    <a:pt x="1815845" y="0"/>
                  </a:moveTo>
                  <a:lnTo>
                    <a:pt x="0" y="0"/>
                  </a:lnTo>
                  <a:lnTo>
                    <a:pt x="0" y="646201"/>
                  </a:lnTo>
                  <a:lnTo>
                    <a:pt x="1815845" y="64620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/>
            <a:lstStyle/>
            <a:p>
              <a:endParaRPr lang="ko-KR" altLang="en-US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4263558" y="5666387"/>
              <a:ext cx="2194918" cy="592875"/>
            </a:xfrm>
            <a:prstGeom prst="rect">
              <a:avLst/>
            </a:prstGeom>
          </p:spPr>
          <p:txBody>
            <a:bodyPr vert="horz" wrap="square" lIns="0" tIns="48895" rIns="0" bIns="0">
              <a:spAutoFit/>
            </a:bodyPr>
            <a:lstStyle/>
            <a:p>
              <a:pPr marL="511175" indent="-276860" algn="ctr">
                <a:lnSpc>
                  <a:spcPct val="100000"/>
                </a:lnSpc>
                <a:spcBef>
                  <a:spcPct val="8000"/>
                </a:spcBef>
              </a:pPr>
              <a:r>
                <a:rPr lang="ko-KR" altLang="en-US" spc="203">
                  <a:latin typeface="G마켓 산스 Medium"/>
                  <a:ea typeface="G마켓 산스 Medium"/>
                </a:rPr>
                <a:t>응모한</a:t>
              </a:r>
              <a:r>
                <a:rPr lang="ko-KR" altLang="en-US" spc="-167">
                  <a:latin typeface="G마켓 산스 Medium"/>
                  <a:ea typeface="G마켓 산스 Medium"/>
                </a:rPr>
                <a:t> </a:t>
              </a:r>
              <a:r>
                <a:rPr lang="ko-KR" altLang="en-US" spc="203">
                  <a:latin typeface="G마켓 산스 Medium"/>
                  <a:ea typeface="G마켓 산스 Medium"/>
                </a:rPr>
                <a:t>공모전  </a:t>
              </a:r>
              <a:r>
                <a:rPr lang="ko-KR" altLang="en-US" spc="148">
                  <a:latin typeface="G마켓 산스 Medium"/>
                  <a:ea typeface="G마켓 산스 Medium"/>
                </a:rPr>
                <a:t>링크이동</a:t>
              </a:r>
              <a:endParaRPr lang="ko-KR" altLang="en-US">
                <a:latin typeface="G마켓 산스 Medium"/>
                <a:ea typeface="G마켓 산스 Medium"/>
              </a:endParaRPr>
            </a:p>
          </p:txBody>
        </p:sp>
      </p:grpSp>
      <p:cxnSp>
        <p:nvCxnSpPr>
          <p:cNvPr id="21" name="직선 화살표 연결선 20"/>
          <p:cNvCxnSpPr/>
          <p:nvPr/>
        </p:nvCxnSpPr>
        <p:spPr>
          <a:xfrm flipV="1">
            <a:off x="16273254" y="5330520"/>
            <a:ext cx="0" cy="975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bject 36"/>
          <p:cNvSpPr txBox="1"/>
          <p:nvPr/>
        </p:nvSpPr>
        <p:spPr>
          <a:xfrm>
            <a:off x="1982419" y="1975941"/>
            <a:ext cx="3705197" cy="433884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  <a:cs typeface="맑은 고딕"/>
              </a:rPr>
              <a:t>나의 응모 디자인 조회</a:t>
            </a:r>
          </a:p>
        </p:txBody>
      </p:sp>
      <p:grpSp>
        <p:nvGrpSpPr>
          <p:cNvPr id="28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29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30" name="Object 12"/>
              <p:cNvPicPr>
                <a:picLocks noChangeAspect="1"/>
              </p:cNvPicPr>
              <p:nvPr/>
            </p:nvPicPr>
            <p:blipFill rotWithShape="1">
              <a:blip r:embed="rId8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31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54</a:t>
              </a:r>
            </a:p>
          </p:txBody>
        </p:sp>
        <p:sp>
          <p:nvSpPr>
            <p:cNvPr id="32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68372" y="1138737"/>
            <a:ext cx="9367608" cy="8009525"/>
            <a:chOff x="4960968" y="1851852"/>
            <a:chExt cx="7536468" cy="644385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37124" y="1851852"/>
              <a:ext cx="6984157" cy="6443857"/>
              <a:chOff x="5237124" y="1851852"/>
              <a:chExt cx="6984157" cy="6443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237124" y="1851852"/>
                <a:ext cx="6984157" cy="644385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960968" y="1942618"/>
              <a:ext cx="7536468" cy="6198336"/>
              <a:chOff x="4960968" y="1942618"/>
              <a:chExt cx="7536468" cy="6198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4960968" y="1942618"/>
                <a:ext cx="7536468" cy="619833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7801" y="3968089"/>
            <a:ext cx="6648749" cy="1430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구인게시판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1872" y="5491551"/>
            <a:ext cx="3420380" cy="100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latin typeface="G마켓 산스 Medium"/>
                <a:ea typeface="G마켓 산스 Medium"/>
              </a:rPr>
              <a:t>김경미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그림 2" descr="/Users/gimgyeongmi/Library/Group Containers/L48J367XN4.com.infraware.PolarisOffice/EngineTemp/14841/fImage89632427056891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0030" y="1828800"/>
            <a:ext cx="15161895" cy="8273415"/>
          </a:xfrm>
          <a:prstGeom prst="rect">
            <a:avLst/>
          </a:prstGeom>
          <a:noFill/>
        </p:spPr>
      </p:pic>
      <p:grpSp>
        <p:nvGrpSpPr>
          <p:cNvPr id="1013" name="Group 5"/>
          <p:cNvGrpSpPr/>
          <p:nvPr/>
        </p:nvGrpSpPr>
        <p:grpSpPr>
          <a:xfrm>
            <a:off x="1509395" y="0"/>
            <a:ext cx="16779240" cy="10299700"/>
            <a:chOff x="1509395" y="0"/>
            <a:chExt cx="16779240" cy="10299700"/>
          </a:xfrm>
          <a:solidFill>
            <a:schemeClr val="bg1"/>
          </a:solidFill>
        </p:grpSpPr>
        <p:pic>
          <p:nvPicPr>
            <p:cNvPr id="1014" name="Picture " descr="/Users/gimgyeongmi/Library/Group Containers/L48J367XN4.com.infraware.PolarisOffice/EngineTemp/14841/fImage1002523788211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9395" y="0"/>
              <a:ext cx="16779876" cy="10300335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35940"/>
            <a:ext cx="10605770" cy="8610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구인게시판 - 메인페이지</a:t>
            </a:r>
          </a:p>
        </p:txBody>
      </p:sp>
      <p:sp>
        <p:nvSpPr>
          <p:cNvPr id="1028" name="Rect 0"/>
          <p:cNvSpPr/>
          <p:nvPr/>
        </p:nvSpPr>
        <p:spPr>
          <a:xfrm>
            <a:off x="15563849" y="3684905"/>
            <a:ext cx="1831975" cy="356235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 전체 정렬</a:t>
            </a:r>
          </a:p>
        </p:txBody>
      </p:sp>
      <p:pic>
        <p:nvPicPr>
          <p:cNvPr id="1035" name="그림 3" descr="/Users/gimgyeongmi/Library/Group Containers/L48J367XN4.com.infraware.PolarisOffice/EngineTemp/14841/fImage89632427068671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10030" y="1836420"/>
            <a:ext cx="16768445" cy="8449310"/>
          </a:xfrm>
          <a:prstGeom prst="rect">
            <a:avLst/>
          </a:prstGeom>
          <a:noFill/>
        </p:spPr>
      </p:pic>
      <p:pic>
        <p:nvPicPr>
          <p:cNvPr id="1022" name="Picture " descr="/Users/gimgyeongmi/Library/Group Containers/L48J367XN4.com.infraware.PolarisOffice/EngineTemp/14841/fImage186792391767.png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7011016" y="4444365"/>
            <a:ext cx="929005" cy="1056005"/>
          </a:xfrm>
          <a:prstGeom prst="rect">
            <a:avLst/>
          </a:prstGeom>
          <a:noFill/>
        </p:spPr>
      </p:pic>
      <p:cxnSp>
        <p:nvCxnSpPr>
          <p:cNvPr id="1021" name="Rect 0"/>
          <p:cNvCxnSpPr/>
          <p:nvPr/>
        </p:nvCxnSpPr>
        <p:spPr>
          <a:xfrm flipV="1">
            <a:off x="16434435" y="4531432"/>
            <a:ext cx="725170" cy="889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 0"/>
          <p:cNvSpPr/>
          <p:nvPr/>
        </p:nvSpPr>
        <p:spPr>
          <a:xfrm>
            <a:off x="14834870" y="4159885"/>
            <a:ext cx="183197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분류별 정렬</a:t>
            </a:r>
          </a:p>
        </p:txBody>
      </p:sp>
      <p:sp>
        <p:nvSpPr>
          <p:cNvPr id="1030" name="Rect 0"/>
          <p:cNvSpPr/>
          <p:nvPr/>
        </p:nvSpPr>
        <p:spPr>
          <a:xfrm>
            <a:off x="11120120" y="1955166"/>
            <a:ext cx="1831975" cy="69850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검색창</a:t>
            </a:r>
          </a:p>
        </p:txBody>
      </p:sp>
      <p:sp>
        <p:nvSpPr>
          <p:cNvPr id="1024" name="Rect 0"/>
          <p:cNvSpPr/>
          <p:nvPr/>
        </p:nvSpPr>
        <p:spPr>
          <a:xfrm>
            <a:off x="13251180" y="1955166"/>
            <a:ext cx="1611630" cy="697864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작성 폼 이동</a:t>
            </a:r>
          </a:p>
        </p:txBody>
      </p:sp>
      <p:sp>
        <p:nvSpPr>
          <p:cNvPr id="1026" name="Rect 0"/>
          <p:cNvSpPr/>
          <p:nvPr/>
        </p:nvSpPr>
        <p:spPr>
          <a:xfrm>
            <a:off x="14994890" y="1955165"/>
            <a:ext cx="2164715" cy="71755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지원자조회</a:t>
            </a:r>
          </a:p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페이지이동</a:t>
            </a:r>
          </a:p>
        </p:txBody>
      </p:sp>
      <p:cxnSp>
        <p:nvCxnSpPr>
          <p:cNvPr id="1031" name="Rect 0"/>
          <p:cNvCxnSpPr/>
          <p:nvPr/>
        </p:nvCxnSpPr>
        <p:spPr>
          <a:xfrm>
            <a:off x="12088495" y="2593340"/>
            <a:ext cx="4445" cy="48704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Rect 0"/>
          <p:cNvCxnSpPr/>
          <p:nvPr/>
        </p:nvCxnSpPr>
        <p:spPr>
          <a:xfrm>
            <a:off x="14260830" y="2569845"/>
            <a:ext cx="4445" cy="48704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3" name="Picture " descr="/Users/gimgyeongmi/Library/Group Containers/L48J367XN4.com.infraware.PolarisOffice/EngineTemp/14841/fImage6617323928689.png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3342640" y="3198495"/>
            <a:ext cx="1272540" cy="6098540"/>
          </a:xfrm>
          <a:prstGeom prst="rect">
            <a:avLst/>
          </a:prstGeom>
          <a:noFill/>
        </p:spPr>
      </p:pic>
      <p:cxnSp>
        <p:nvCxnSpPr>
          <p:cNvPr id="1027" name="Rect 0"/>
          <p:cNvCxnSpPr/>
          <p:nvPr/>
        </p:nvCxnSpPr>
        <p:spPr>
          <a:xfrm>
            <a:off x="15717520" y="2609850"/>
            <a:ext cx="4445" cy="48704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Rect 0"/>
          <p:cNvCxnSpPr/>
          <p:nvPr/>
        </p:nvCxnSpPr>
        <p:spPr>
          <a:xfrm flipH="1" flipV="1">
            <a:off x="16195040" y="3315970"/>
            <a:ext cx="3810" cy="42164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도형 4"/>
          <p:cNvSpPr/>
          <p:nvPr/>
        </p:nvSpPr>
        <p:spPr>
          <a:xfrm>
            <a:off x="15951834" y="3567431"/>
            <a:ext cx="1831975" cy="4987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전체 정렬</a:t>
            </a:r>
          </a:p>
        </p:txBody>
      </p:sp>
      <p:grpSp>
        <p:nvGrpSpPr>
          <p:cNvPr id="103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3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3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4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56</a:t>
              </a:r>
            </a:p>
          </p:txBody>
        </p:sp>
        <p:sp>
          <p:nvSpPr>
            <p:cNvPr id="104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"/>
          <p:cNvGrpSpPr/>
          <p:nvPr/>
        </p:nvGrpSpPr>
        <p:grpSpPr>
          <a:xfrm>
            <a:off x="1510030" y="0"/>
            <a:ext cx="16779240" cy="10299700"/>
            <a:chOff x="1510030" y="0"/>
            <a:chExt cx="16779240" cy="10299700"/>
          </a:xfrm>
          <a:solidFill>
            <a:schemeClr val="bg1"/>
          </a:solidFill>
        </p:grpSpPr>
        <p:pic>
          <p:nvPicPr>
            <p:cNvPr id="18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10030" y="0"/>
              <a:ext cx="16779876" cy="10300335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10139045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구인게시글 - 등록</a:t>
            </a:r>
          </a:p>
        </p:txBody>
      </p:sp>
      <p:pic>
        <p:nvPicPr>
          <p:cNvPr id="1005" name="Picture 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499235" y="1827530"/>
            <a:ext cx="11633835" cy="8473440"/>
          </a:xfrm>
          <a:prstGeom prst="rect">
            <a:avLst/>
          </a:prstGeom>
          <a:noFill/>
        </p:spPr>
      </p:pic>
      <p:cxnSp>
        <p:nvCxnSpPr>
          <p:cNvPr id="1006" name="Rect 0"/>
          <p:cNvCxnSpPr/>
          <p:nvPr/>
        </p:nvCxnSpPr>
        <p:spPr>
          <a:xfrm>
            <a:off x="10235096" y="2375535"/>
            <a:ext cx="673100" cy="190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7" name="Rect 0"/>
          <p:cNvSpPr/>
          <p:nvPr/>
        </p:nvSpPr>
        <p:spPr>
          <a:xfrm>
            <a:off x="2599055" y="9369169"/>
            <a:ext cx="1831340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임시저장 박스</a:t>
            </a:r>
          </a:p>
        </p:txBody>
      </p:sp>
      <p:pic>
        <p:nvPicPr>
          <p:cNvPr id="1008" name="Picture 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163935" y="2062480"/>
            <a:ext cx="5678170" cy="1690370"/>
          </a:xfrm>
          <a:prstGeom prst="rect">
            <a:avLst/>
          </a:prstGeom>
          <a:noFill/>
        </p:spPr>
      </p:pic>
      <p:cxnSp>
        <p:nvCxnSpPr>
          <p:cNvPr id="1010" name="Rect 0"/>
          <p:cNvCxnSpPr/>
          <p:nvPr/>
        </p:nvCxnSpPr>
        <p:spPr>
          <a:xfrm>
            <a:off x="13740765" y="3847356"/>
            <a:ext cx="0" cy="1548172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Rect 0"/>
          <p:cNvCxnSpPr/>
          <p:nvPr/>
        </p:nvCxnSpPr>
        <p:spPr>
          <a:xfrm>
            <a:off x="4446905" y="9591675"/>
            <a:ext cx="673100" cy="190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2" name="Picture 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704955" y="5535930"/>
            <a:ext cx="4268470" cy="2477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rcRect l="38110" t="91640" r="54770" b="4220"/>
          <a:stretch>
            <a:fillRect/>
          </a:stretch>
        </p:blipFill>
        <p:spPr>
          <a:xfrm>
            <a:off x="6839744" y="9591675"/>
            <a:ext cx="828092" cy="350533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5975648" y="9569132"/>
            <a:ext cx="756084" cy="373076"/>
          </a:xfrm>
          <a:prstGeom prst="rect">
            <a:avLst/>
          </a:prstGeom>
          <a:solidFill>
            <a:srgbClr val="F7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grpSp>
        <p:nvGrpSpPr>
          <p:cNvPr id="1013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4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5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6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57</a:t>
              </a:r>
            </a:p>
          </p:txBody>
        </p:sp>
        <p:sp>
          <p:nvSpPr>
            <p:cNvPr id="1017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5"/>
          <p:cNvGrpSpPr/>
          <p:nvPr/>
        </p:nvGrpSpPr>
        <p:grpSpPr>
          <a:xfrm>
            <a:off x="1509395" y="-16510"/>
            <a:ext cx="16779876" cy="10300335"/>
            <a:chOff x="1509395" y="-16510"/>
            <a:chExt cx="16779876" cy="10300335"/>
          </a:xfrm>
          <a:solidFill>
            <a:schemeClr val="bg1"/>
          </a:solidFill>
        </p:grpSpPr>
        <p:pic>
          <p:nvPicPr>
            <p:cNvPr id="62" name="Picture " descr="/Users/gimgyeongmi/Library/Group Containers/L48J367XN4.com.infraware.PolarisOffice/EngineTemp/14841/fImage1002526671240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9395" y="-16510"/>
              <a:ext cx="16780510" cy="1030097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7316469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구인게시글 - 상세조회</a:t>
            </a:r>
          </a:p>
        </p:txBody>
      </p:sp>
      <p:sp>
        <p:nvSpPr>
          <p:cNvPr id="1007" name="Rect 0"/>
          <p:cNvSpPr/>
          <p:nvPr/>
        </p:nvSpPr>
        <p:spPr>
          <a:xfrm>
            <a:off x="13348335" y="8790940"/>
            <a:ext cx="1831340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작성자만 조회</a:t>
            </a:r>
          </a:p>
        </p:txBody>
      </p:sp>
      <p:sp>
        <p:nvSpPr>
          <p:cNvPr id="1008" name="Rect 0"/>
          <p:cNvSpPr/>
          <p:nvPr/>
        </p:nvSpPr>
        <p:spPr>
          <a:xfrm>
            <a:off x="10142855" y="8758555"/>
            <a:ext cx="2196465" cy="52578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cxnSp>
        <p:nvCxnSpPr>
          <p:cNvPr id="1009" name="Rect 0"/>
          <p:cNvCxnSpPr/>
          <p:nvPr/>
        </p:nvCxnSpPr>
        <p:spPr>
          <a:xfrm>
            <a:off x="12534900" y="9036685"/>
            <a:ext cx="673100" cy="190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0" name="Rect 0"/>
          <p:cNvSpPr/>
          <p:nvPr/>
        </p:nvSpPr>
        <p:spPr>
          <a:xfrm>
            <a:off x="13721715" y="2349500"/>
            <a:ext cx="183197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구직 신청 버튼</a:t>
            </a:r>
          </a:p>
        </p:txBody>
      </p:sp>
      <p:sp>
        <p:nvSpPr>
          <p:cNvPr id="1012" name="Rect 0"/>
          <p:cNvSpPr/>
          <p:nvPr/>
        </p:nvSpPr>
        <p:spPr>
          <a:xfrm>
            <a:off x="9298940" y="5046980"/>
            <a:ext cx="2196465" cy="52578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pic>
        <p:nvPicPr>
          <p:cNvPr id="1013" name="그림 5" descr="/Users/gimgyeongmi/Library/Group Containers/L48J367XN4.com.infraware.PolarisOffice/EngineTemp/14841/fImage5448127081728.png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513840" y="1820545"/>
            <a:ext cx="11123930" cy="8465820"/>
          </a:xfrm>
          <a:prstGeom prst="rect">
            <a:avLst/>
          </a:prstGeom>
          <a:noFill/>
        </p:spPr>
      </p:pic>
      <p:cxnSp>
        <p:nvCxnSpPr>
          <p:cNvPr id="1011" name="Rect 0"/>
          <p:cNvCxnSpPr/>
          <p:nvPr/>
        </p:nvCxnSpPr>
        <p:spPr>
          <a:xfrm>
            <a:off x="11877040" y="2571115"/>
            <a:ext cx="1388745" cy="381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11"/>
          <p:cNvSpPr/>
          <p:nvPr/>
        </p:nvSpPr>
        <p:spPr>
          <a:xfrm>
            <a:off x="7631831" y="3076489"/>
            <a:ext cx="1512169" cy="1079904"/>
          </a:xfrm>
          <a:custGeom>
            <a:avLst/>
            <a:gdLst/>
            <a:ahLst/>
            <a:cxnLst/>
            <a:rect l="l" t="t" r="r" b="b"/>
            <a:pathLst>
              <a:path w="4602480" h="2268854">
                <a:moveTo>
                  <a:pt x="2301125" y="2268359"/>
                </a:moveTo>
                <a:lnTo>
                  <a:pt x="0" y="2268359"/>
                </a:lnTo>
                <a:lnTo>
                  <a:pt x="0" y="0"/>
                </a:lnTo>
                <a:lnTo>
                  <a:pt x="4601883" y="0"/>
                </a:lnTo>
                <a:lnTo>
                  <a:pt x="4601883" y="2268359"/>
                </a:lnTo>
                <a:lnTo>
                  <a:pt x="2301125" y="2268359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6848157" y="5450205"/>
            <a:ext cx="10982325" cy="2876550"/>
          </a:xfrm>
          <a:prstGeom prst="rect">
            <a:avLst/>
          </a:prstGeom>
        </p:spPr>
      </p:pic>
      <p:sp>
        <p:nvSpPr>
          <p:cNvPr id="7" name="object 11"/>
          <p:cNvSpPr/>
          <p:nvPr/>
        </p:nvSpPr>
        <p:spPr>
          <a:xfrm>
            <a:off x="7786771" y="6398041"/>
            <a:ext cx="9861467" cy="1301184"/>
          </a:xfrm>
          <a:custGeom>
            <a:avLst/>
            <a:gdLst/>
            <a:ahLst/>
            <a:cxnLst/>
            <a:rect l="l" t="t" r="r" b="b"/>
            <a:pathLst>
              <a:path w="4602480" h="2268854">
                <a:moveTo>
                  <a:pt x="2301125" y="2268359"/>
                </a:moveTo>
                <a:lnTo>
                  <a:pt x="0" y="2268359"/>
                </a:lnTo>
                <a:lnTo>
                  <a:pt x="0" y="0"/>
                </a:lnTo>
                <a:lnTo>
                  <a:pt x="4601883" y="0"/>
                </a:lnTo>
                <a:lnTo>
                  <a:pt x="4601883" y="2268359"/>
                </a:lnTo>
                <a:lnTo>
                  <a:pt x="2301125" y="2268359"/>
                </a:lnTo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/>
          <a:lstStyle/>
          <a:p>
            <a:endParaRPr lang="ko-KR" altLang="en-US"/>
          </a:p>
        </p:txBody>
      </p:sp>
      <p:cxnSp>
        <p:nvCxnSpPr>
          <p:cNvPr id="8" name="Rect 0"/>
          <p:cNvCxnSpPr/>
          <p:nvPr/>
        </p:nvCxnSpPr>
        <p:spPr>
          <a:xfrm>
            <a:off x="9116696" y="4156393"/>
            <a:ext cx="2378709" cy="2241648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0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21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22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23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58</a:t>
              </a:r>
            </a:p>
          </p:txBody>
        </p:sp>
        <p:sp>
          <p:nvSpPr>
            <p:cNvPr id="1024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roup 5"/>
          <p:cNvGrpSpPr/>
          <p:nvPr/>
        </p:nvGrpSpPr>
        <p:grpSpPr>
          <a:xfrm>
            <a:off x="1510030" y="0"/>
            <a:ext cx="16779876" cy="10300335"/>
            <a:chOff x="1510030" y="0"/>
            <a:chExt cx="16779876" cy="10300335"/>
          </a:xfrm>
          <a:solidFill>
            <a:schemeClr val="bg1"/>
          </a:solidFill>
        </p:grpSpPr>
        <p:pic>
          <p:nvPicPr>
            <p:cNvPr id="1024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10030" y="0"/>
              <a:ext cx="16779876" cy="10300335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001" name="Group 5"/>
          <p:cNvGrpSpPr/>
          <p:nvPr/>
        </p:nvGrpSpPr>
        <p:grpSpPr>
          <a:xfrm>
            <a:off x="1506855" y="0"/>
            <a:ext cx="16779240" cy="10299700"/>
            <a:chOff x="1506855" y="0"/>
            <a:chExt cx="16779240" cy="10299700"/>
          </a:xfrm>
        </p:grpSpPr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8615045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구인게시판 – 구직자리스트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681410" y="2523274"/>
            <a:ext cx="12925180" cy="6500042"/>
          </a:xfrm>
          <a:prstGeom prst="rect">
            <a:avLst/>
          </a:prstGeom>
        </p:spPr>
      </p:pic>
      <p:pic>
        <p:nvPicPr>
          <p:cNvPr id="1007" name="Picture 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2788301" y="5044225"/>
            <a:ext cx="4590097" cy="1325389"/>
          </a:xfrm>
          <a:prstGeom prst="rect">
            <a:avLst/>
          </a:prstGeom>
          <a:noFill/>
        </p:spPr>
      </p:pic>
      <p:pic>
        <p:nvPicPr>
          <p:cNvPr id="1008" name="Picture 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4107037" y="7997666"/>
            <a:ext cx="1952625" cy="534670"/>
          </a:xfrm>
          <a:prstGeom prst="rect">
            <a:avLst/>
          </a:prstGeom>
          <a:noFill/>
        </p:spPr>
      </p:pic>
      <p:cxnSp>
        <p:nvCxnSpPr>
          <p:cNvPr id="1014" name="Rect 0"/>
          <p:cNvCxnSpPr/>
          <p:nvPr/>
        </p:nvCxnSpPr>
        <p:spPr>
          <a:xfrm>
            <a:off x="15083350" y="4349281"/>
            <a:ext cx="491490" cy="6076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5" name="Rect 0"/>
          <p:cNvSpPr/>
          <p:nvPr/>
        </p:nvSpPr>
        <p:spPr>
          <a:xfrm>
            <a:off x="14110918" y="8160842"/>
            <a:ext cx="467995" cy="410845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cxnSp>
        <p:nvCxnSpPr>
          <p:cNvPr id="1016" name="Rect 0"/>
          <p:cNvCxnSpPr/>
          <p:nvPr/>
        </p:nvCxnSpPr>
        <p:spPr>
          <a:xfrm>
            <a:off x="12341831" y="8265172"/>
            <a:ext cx="1581111" cy="9951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0" name="Rect 0"/>
          <p:cNvSpPr/>
          <p:nvPr/>
        </p:nvSpPr>
        <p:spPr>
          <a:xfrm>
            <a:off x="2951992" y="8363305"/>
            <a:ext cx="2081027" cy="52578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sp>
        <p:nvSpPr>
          <p:cNvPr id="1011" name="Rect 0"/>
          <p:cNvSpPr/>
          <p:nvPr/>
        </p:nvSpPr>
        <p:spPr>
          <a:xfrm>
            <a:off x="12341831" y="3701111"/>
            <a:ext cx="2904714" cy="624086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1223535" y="8235734"/>
            <a:ext cx="525826" cy="220999"/>
          </a:xfrm>
          <a:prstGeom prst="rect">
            <a:avLst/>
          </a:prstGeom>
        </p:spPr>
      </p:pic>
      <p:grpSp>
        <p:nvGrpSpPr>
          <p:cNvPr id="101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9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2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59</a:t>
              </a:r>
            </a:p>
          </p:txBody>
        </p:sp>
        <p:sp>
          <p:nvSpPr>
            <p:cNvPr id="102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1012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9408" y="-12060"/>
            <a:ext cx="16778592" cy="10299060"/>
            <a:chOff x="1517655" y="-13346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475148" y="1795128"/>
            <a:ext cx="16778592" cy="38095"/>
            <a:chOff x="1562360" y="1792416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62360" y="1792416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740735" y="595061"/>
            <a:ext cx="2765524" cy="10400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8449" y="387246"/>
            <a:ext cx="260454" cy="260454"/>
            <a:chOff x="4439415" y="558853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4439415" y="558853"/>
              <a:ext cx="260454" cy="26045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05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2026613" y="2387485"/>
            <a:ext cx="7649153" cy="376412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/>
          <p:cNvSpPr/>
          <p:nvPr/>
        </p:nvSpPr>
        <p:spPr>
          <a:xfrm>
            <a:off x="10099389" y="2351481"/>
            <a:ext cx="7649153" cy="3800131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사각형 1018"/>
          <p:cNvSpPr/>
          <p:nvPr/>
        </p:nvSpPr>
        <p:spPr>
          <a:xfrm>
            <a:off x="4215319" y="2697897"/>
            <a:ext cx="3271739" cy="690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4000" spc="5">
                <a:solidFill>
                  <a:srgbClr val="000000"/>
                </a:solidFill>
                <a:latin typeface="G마켓 산스 Bold"/>
                <a:ea typeface="G마켓 산스 Bold"/>
              </a:rPr>
              <a:t>DataBase</a:t>
            </a:r>
            <a:endParaRPr lang="en-US" altLang="en-US" sz="4000" b="0" spc="5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sp>
        <p:nvSpPr>
          <p:cNvPr id="8" name="직사각형 1018"/>
          <p:cNvSpPr/>
          <p:nvPr/>
        </p:nvSpPr>
        <p:spPr>
          <a:xfrm>
            <a:off x="12753835" y="2697897"/>
            <a:ext cx="2340260" cy="6903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4000" b="0" spc="5">
                <a:solidFill>
                  <a:srgbClr val="000000"/>
                </a:solidFill>
                <a:latin typeface="G마켓 산스 Bold"/>
                <a:ea typeface="G마켓 산스 Bold"/>
              </a:rPr>
              <a:t>IDE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2026612" y="6532134"/>
            <a:ext cx="4931553" cy="345381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/>
          <p:cNvSpPr/>
          <p:nvPr/>
        </p:nvSpPr>
        <p:spPr>
          <a:xfrm>
            <a:off x="7432928" y="6511652"/>
            <a:ext cx="4931552" cy="345381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/>
          <p:cNvSpPr/>
          <p:nvPr/>
        </p:nvSpPr>
        <p:spPr>
          <a:xfrm>
            <a:off x="12816990" y="6475648"/>
            <a:ext cx="4931552" cy="345381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4" name="직사각형 1018"/>
          <p:cNvSpPr/>
          <p:nvPr/>
        </p:nvSpPr>
        <p:spPr>
          <a:xfrm>
            <a:off x="3354886" y="6818821"/>
            <a:ext cx="2302745" cy="6937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4000" spc="5">
                <a:solidFill>
                  <a:srgbClr val="000000"/>
                </a:solidFill>
                <a:latin typeface="G마켓 산스 Bold"/>
                <a:ea typeface="G마켓 산스 Bold"/>
              </a:rPr>
              <a:t>CI / CD</a:t>
            </a:r>
            <a:endParaRPr lang="en-US" altLang="en-US" sz="4000" b="0" spc="5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sp>
        <p:nvSpPr>
          <p:cNvPr id="25" name="직사각형 1018"/>
          <p:cNvSpPr/>
          <p:nvPr/>
        </p:nvSpPr>
        <p:spPr>
          <a:xfrm>
            <a:off x="9080910" y="6818821"/>
            <a:ext cx="1635588" cy="6937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US" sz="4000" spc="5">
                <a:solidFill>
                  <a:srgbClr val="000000"/>
                </a:solidFill>
                <a:latin typeface="G마켓 산스 Bold"/>
                <a:ea typeface="G마켓 산스 Bold"/>
              </a:rPr>
              <a:t>SCM</a:t>
            </a:r>
            <a:endParaRPr lang="en-US" altLang="en-US" sz="4000" b="0" spc="5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sp>
        <p:nvSpPr>
          <p:cNvPr id="26" name="직사각형 1018"/>
          <p:cNvSpPr/>
          <p:nvPr/>
        </p:nvSpPr>
        <p:spPr>
          <a:xfrm>
            <a:off x="14528796" y="6818821"/>
            <a:ext cx="1635588" cy="69377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en-US" sz="4000" spc="5">
                <a:solidFill>
                  <a:srgbClr val="000000"/>
                </a:solidFill>
                <a:latin typeface="G마켓 산스 Bold"/>
                <a:ea typeface="G마켓 산스 Bold"/>
              </a:rPr>
              <a:t>OS</a:t>
            </a:r>
            <a:endParaRPr lang="en-US" altLang="en-US" sz="4000" b="0" spc="5">
              <a:solidFill>
                <a:srgbClr val="000000"/>
              </a:solidFill>
              <a:latin typeface="G마켓 산스 Bold"/>
              <a:ea typeface="G마켓 산스 Bold"/>
            </a:endParaRPr>
          </a:p>
        </p:txBody>
      </p:sp>
      <p:pic>
        <p:nvPicPr>
          <p:cNvPr id="27" name="Google Shape;1084;p11"/>
          <p:cNvPicPr/>
          <p:nvPr/>
        </p:nvPicPr>
        <p:blipFill rotWithShape="1">
          <a:blip r:embed="rId9">
            <a:alphaModFix/>
            <a:lum/>
          </a:blip>
          <a:srcRect/>
          <a:stretch>
            <a:fillRect/>
          </a:stretch>
        </p:blipFill>
        <p:spPr>
          <a:xfrm>
            <a:off x="2773208" y="3605653"/>
            <a:ext cx="2768097" cy="2334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085;p11"/>
          <p:cNvGrpSpPr/>
          <p:nvPr/>
        </p:nvGrpSpPr>
        <p:grpSpPr>
          <a:xfrm>
            <a:off x="6321918" y="4085479"/>
            <a:ext cx="3733388" cy="1305256"/>
            <a:chOff x="5085270" y="2773724"/>
            <a:chExt cx="2615832" cy="1092819"/>
          </a:xfrm>
        </p:grpSpPr>
        <p:pic>
          <p:nvPicPr>
            <p:cNvPr id="29" name="Google Shape;1086;p11"/>
            <p:cNvPicPr/>
            <p:nvPr/>
          </p:nvPicPr>
          <p:blipFill rotWithShape="1">
            <a:blip r:embed="rId10">
              <a:alphaModFix/>
              <a:lum/>
            </a:blip>
            <a:srcRect/>
            <a:stretch>
              <a:fillRect/>
            </a:stretch>
          </p:blipFill>
          <p:spPr>
            <a:xfrm>
              <a:off x="5085270" y="2773724"/>
              <a:ext cx="962836" cy="1092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087;p11"/>
            <p:cNvSpPr txBox="1"/>
            <p:nvPr/>
          </p:nvSpPr>
          <p:spPr>
            <a:xfrm>
              <a:off x="5965002" y="3222707"/>
              <a:ext cx="1736100" cy="483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600" b="1" i="0">
                  <a:solidFill>
                    <a:srgbClr val="000000"/>
                  </a:solidFill>
                  <a:latin typeface="Arial"/>
                  <a:cs typeface="Arial"/>
                </a:rPr>
                <a:t>SQL</a:t>
              </a:r>
            </a:p>
            <a:p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600" b="1" i="0">
                  <a:solidFill>
                    <a:srgbClr val="000000"/>
                  </a:solidFill>
                  <a:latin typeface="Arial"/>
                  <a:cs typeface="Arial"/>
                </a:rPr>
                <a:t>Developer</a:t>
              </a: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0439399" y="2899859"/>
            <a:ext cx="3533887" cy="2355925"/>
          </a:xfrm>
          <a:prstGeom prst="rect">
            <a:avLst/>
          </a:prstGeom>
        </p:spPr>
      </p:pic>
      <p:pic>
        <p:nvPicPr>
          <p:cNvPr id="32" name="Google Shape;1079;p11"/>
          <p:cNvPicPr/>
          <p:nvPr/>
        </p:nvPicPr>
        <p:blipFill rotWithShape="1">
          <a:blip r:embed="rId12">
            <a:alphaModFix/>
            <a:lum/>
          </a:blip>
          <a:srcRect/>
          <a:stretch>
            <a:fillRect/>
          </a:stretch>
        </p:blipFill>
        <p:spPr>
          <a:xfrm>
            <a:off x="15027524" y="3345583"/>
            <a:ext cx="2112102" cy="129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089;p11"/>
          <p:cNvPicPr/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12404487" y="4627617"/>
            <a:ext cx="3759897" cy="97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82;p11"/>
          <p:cNvPicPr/>
          <p:nvPr/>
        </p:nvPicPr>
        <p:blipFill rotWithShape="1">
          <a:blip r:embed="rId14">
            <a:alphaModFix/>
            <a:lum/>
          </a:blip>
          <a:srcRect/>
          <a:stretch>
            <a:fillRect/>
          </a:stretch>
        </p:blipFill>
        <p:spPr>
          <a:xfrm>
            <a:off x="2231966" y="7525253"/>
            <a:ext cx="2245839" cy="227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093;p11" descr="github에 대한 이미지 검색결과"/>
          <p:cNvPicPr/>
          <p:nvPr/>
        </p:nvPicPr>
        <p:blipFill rotWithShape="1">
          <a:blip r:embed="rId15">
            <a:alphaModFix/>
            <a:lum/>
          </a:blip>
          <a:srcRect/>
          <a:stretch>
            <a:fillRect/>
          </a:stretch>
        </p:blipFill>
        <p:spPr>
          <a:xfrm>
            <a:off x="7342247" y="7865746"/>
            <a:ext cx="5044393" cy="157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13212452" y="8065392"/>
            <a:ext cx="4144176" cy="110565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tretch>
            <a:fillRect/>
          </a:stretch>
        </p:blipFill>
        <p:spPr>
          <a:xfrm>
            <a:off x="4581517" y="8095828"/>
            <a:ext cx="1919575" cy="1148866"/>
          </a:xfrm>
          <a:prstGeom prst="rect">
            <a:avLst/>
          </a:prstGeom>
        </p:spPr>
      </p:pic>
      <p:grpSp>
        <p:nvGrpSpPr>
          <p:cNvPr id="1005" name="그룹 5"/>
          <p:cNvGrpSpPr/>
          <p:nvPr/>
        </p:nvGrpSpPr>
        <p:grpSpPr>
          <a:xfrm>
            <a:off x="0" y="-4782"/>
            <a:ext cx="1507122" cy="1840986"/>
            <a:chOff x="0" y="-41977"/>
            <a:chExt cx="1507122" cy="1840986"/>
          </a:xfrm>
        </p:grpSpPr>
        <p:grpSp>
          <p:nvGrpSpPr>
            <p:cNvPr id="100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7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0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</a:t>
              </a:r>
              <a:r>
                <a:rPr lang="ko-KR" altLang="en-US" sz="2300" b="1">
                  <a:solidFill>
                    <a:srgbClr val="FDD935"/>
                  </a:solidFill>
                </a:rPr>
                <a:t>6</a:t>
              </a:r>
            </a:p>
          </p:txBody>
        </p:sp>
        <p:sp>
          <p:nvSpPr>
            <p:cNvPr id="100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1506855" y="0"/>
            <a:ext cx="16779240" cy="10299700"/>
            <a:chOff x="1506855" y="0"/>
            <a:chExt cx="16779240" cy="1029970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6855" y="0"/>
              <a:ext cx="16779876" cy="1030033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0700"/>
            <a:ext cx="16779240" cy="38735"/>
            <a:chOff x="1506855" y="1790700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0700"/>
              <a:ext cx="16779876" cy="39370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7316469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구인게시판</a:t>
            </a:r>
            <a:r>
              <a:rPr lang="en-US" altLang="en-US" sz="5000">
                <a:latin typeface="G마켓 산스 Bold"/>
                <a:ea typeface="G마켓 산스 Bold"/>
              </a:rPr>
              <a:t> </a:t>
            </a:r>
            <a:r>
              <a:rPr lang="ko-KR" altLang="en-US" sz="5000">
                <a:latin typeface="G마켓 산스 Bold"/>
                <a:ea typeface="G마켓 산스 Bold"/>
              </a:rPr>
              <a:t>- 구직자 채용</a:t>
            </a:r>
          </a:p>
        </p:txBody>
      </p:sp>
      <p:pic>
        <p:nvPicPr>
          <p:cNvPr id="1006" name="Picture 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0389435" y="2505075"/>
            <a:ext cx="7215505" cy="7630795"/>
          </a:xfrm>
          <a:prstGeom prst="rect">
            <a:avLst/>
          </a:prstGeom>
          <a:noFill/>
        </p:spPr>
      </p:pic>
      <p:pic>
        <p:nvPicPr>
          <p:cNvPr id="1007" name="Picture 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214445" y="2504440"/>
            <a:ext cx="7722870" cy="7639050"/>
          </a:xfrm>
          <a:prstGeom prst="rect">
            <a:avLst/>
          </a:prstGeom>
          <a:noFill/>
        </p:spPr>
      </p:pic>
      <p:sp>
        <p:nvSpPr>
          <p:cNvPr id="1008" name="Rect 0"/>
          <p:cNvSpPr/>
          <p:nvPr/>
        </p:nvSpPr>
        <p:spPr>
          <a:xfrm>
            <a:off x="4823520" y="1912620"/>
            <a:ext cx="2229485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여러명 채용 시</a:t>
            </a:r>
          </a:p>
        </p:txBody>
      </p:sp>
      <p:sp>
        <p:nvSpPr>
          <p:cNvPr id="1009" name="Rect 0"/>
          <p:cNvSpPr/>
          <p:nvPr/>
        </p:nvSpPr>
        <p:spPr>
          <a:xfrm>
            <a:off x="12960424" y="1912620"/>
            <a:ext cx="2139950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한 사람만 채용 시</a:t>
            </a:r>
          </a:p>
        </p:txBody>
      </p:sp>
      <p:sp>
        <p:nvSpPr>
          <p:cNvPr id="1010" name="Rect 0"/>
          <p:cNvSpPr/>
          <p:nvPr/>
        </p:nvSpPr>
        <p:spPr>
          <a:xfrm>
            <a:off x="10389435" y="3941445"/>
            <a:ext cx="7064375" cy="111506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sp>
        <p:nvSpPr>
          <p:cNvPr id="1011" name="도형 6"/>
          <p:cNvSpPr/>
          <p:nvPr/>
        </p:nvSpPr>
        <p:spPr>
          <a:xfrm>
            <a:off x="2845000" y="3947795"/>
            <a:ext cx="7064375" cy="111506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grpSp>
        <p:nvGrpSpPr>
          <p:cNvPr id="1012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3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4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5" name="TextBox 8"/>
            <p:cNvSpPr txBox="1"/>
            <p:nvPr/>
          </p:nvSpPr>
          <p:spPr>
            <a:xfrm>
              <a:off x="66502" y="380215"/>
              <a:ext cx="575002" cy="43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60</a:t>
              </a:r>
            </a:p>
          </p:txBody>
        </p:sp>
        <p:sp>
          <p:nvSpPr>
            <p:cNvPr id="1016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1506855" y="0"/>
            <a:ext cx="16779876" cy="10300335"/>
            <a:chOff x="1506855" y="0"/>
            <a:chExt cx="16779876" cy="10300335"/>
          </a:xfrm>
        </p:grpSpPr>
        <p:pic>
          <p:nvPicPr>
            <p:cNvPr id="3" name="Picture " descr="/Users/gimgyeongmi/Library/Group Containers/L48J367XN4.com.infraware.PolarisOffice/EngineTemp/14841/fImage1002528444747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6855" y="0"/>
              <a:ext cx="16780510" cy="1030097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0700"/>
            <a:ext cx="16779876" cy="39370"/>
            <a:chOff x="1506855" y="1790700"/>
            <a:chExt cx="16779876" cy="39370"/>
          </a:xfrm>
        </p:grpSpPr>
        <p:pic>
          <p:nvPicPr>
            <p:cNvPr id="6" name="Picture " descr="/Users/gimgyeongmi/Library/Group Containers/L48J367XN4.com.infraware.PolarisOffice/EngineTemp/14841/fImage16328463037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0700"/>
              <a:ext cx="16780510" cy="4000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8125" cy="1838324"/>
            <a:chOff x="0" y="0"/>
            <a:chExt cx="1508125" cy="1838324"/>
          </a:xfrm>
        </p:grpSpPr>
        <p:pic>
          <p:nvPicPr>
            <p:cNvPr id="9" name="Picture " descr="/Users/gimgyeongmi/Library/Group Containers/L48J367XN4.com.infraware.PolarisOffice/EngineTemp/14841/fImage59828481299.png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8125" cy="1838324"/>
            </a:xfrm>
            <a:prstGeom prst="rect">
              <a:avLst/>
            </a:prstGeom>
            <a:noFill/>
          </p:spPr>
        </p:pic>
      </p:grpSp>
      <p:pic>
        <p:nvPicPr>
          <p:cNvPr id="11" name="Picture " descr="/Users/gimgyeongmi/Library/Group Containers/L48J367XN4.com.infraware.PolarisOffice/EngineTemp/14841/fImage193528508447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1575" cy="245110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1619" cy="261619"/>
            <a:chOff x="1733550" y="448310"/>
            <a:chExt cx="261619" cy="261619"/>
          </a:xfrm>
        </p:grpSpPr>
        <p:pic>
          <p:nvPicPr>
            <p:cNvPr id="13" name="Picture " descr="/Users/gimgyeongmi/Library/Group Containers/L48J367XN4.com.infraware.PolarisOffice/EngineTemp/14841/fImage65128519715.png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1619" cy="261619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4" y="544195"/>
            <a:ext cx="9208137" cy="86177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 dirty="0">
                <a:latin typeface="G마켓 산스 Bold"/>
                <a:ea typeface="G마켓 산스 Bold"/>
              </a:rPr>
              <a:t>구인게시판 - 구직자 채용취소</a:t>
            </a:r>
          </a:p>
        </p:txBody>
      </p:sp>
      <p:sp>
        <p:nvSpPr>
          <p:cNvPr id="1008" name="Rect 0"/>
          <p:cNvSpPr/>
          <p:nvPr/>
        </p:nvSpPr>
        <p:spPr>
          <a:xfrm>
            <a:off x="4719320" y="1930850"/>
            <a:ext cx="2230120" cy="603887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여러명 채용 취소 시</a:t>
            </a:r>
          </a:p>
        </p:txBody>
      </p:sp>
      <p:sp>
        <p:nvSpPr>
          <p:cNvPr id="1009" name="Rect 0"/>
          <p:cNvSpPr/>
          <p:nvPr/>
        </p:nvSpPr>
        <p:spPr>
          <a:xfrm>
            <a:off x="12732384" y="1909849"/>
            <a:ext cx="2712315" cy="652598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한 사람만 채용 취소</a:t>
            </a:r>
            <a:r>
              <a:rPr lang="en-US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시</a:t>
            </a:r>
          </a:p>
        </p:txBody>
      </p:sp>
      <p:pic>
        <p:nvPicPr>
          <p:cNvPr id="1012" name="그림 8" descr="/Users/gimgyeongmi/Library/Group Containers/L48J367XN4.com.infraware.PolarisOffice/EngineTemp/14841/fImage52398828616671.png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671955" y="2616835"/>
            <a:ext cx="7874635" cy="7506334"/>
          </a:xfrm>
          <a:prstGeom prst="rect">
            <a:avLst/>
          </a:prstGeom>
          <a:noFill/>
        </p:spPr>
      </p:pic>
      <p:pic>
        <p:nvPicPr>
          <p:cNvPr id="1013" name="그림 9" descr="/Users/gimgyeongmi/Library/Group Containers/L48J367XN4.com.infraware.PolarisOffice/EngineTemp/14841/fImage22461228621661.png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9777730" y="2626995"/>
            <a:ext cx="8353424" cy="7487919"/>
          </a:xfrm>
          <a:prstGeom prst="rect">
            <a:avLst/>
          </a:prstGeom>
          <a:noFill/>
        </p:spPr>
      </p:pic>
      <p:sp>
        <p:nvSpPr>
          <p:cNvPr id="1011" name="Rect 0"/>
          <p:cNvSpPr/>
          <p:nvPr/>
        </p:nvSpPr>
        <p:spPr>
          <a:xfrm>
            <a:off x="2301240" y="8340090"/>
            <a:ext cx="7064375" cy="111506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sp>
        <p:nvSpPr>
          <p:cNvPr id="1010" name="Rect 0"/>
          <p:cNvSpPr/>
          <p:nvPr/>
        </p:nvSpPr>
        <p:spPr>
          <a:xfrm>
            <a:off x="10400665" y="7206615"/>
            <a:ext cx="7064375" cy="195326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grpSp>
        <p:nvGrpSpPr>
          <p:cNvPr id="1014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6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61</a:t>
              </a:r>
            </a:p>
          </p:txBody>
        </p:sp>
        <p:sp>
          <p:nvSpPr>
            <p:cNvPr id="101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5"/>
          <p:cNvGrpSpPr/>
          <p:nvPr/>
        </p:nvGrpSpPr>
        <p:grpSpPr>
          <a:xfrm>
            <a:off x="1506855" y="-8255"/>
            <a:ext cx="16779240" cy="10299700"/>
            <a:chOff x="1506855" y="-8255"/>
            <a:chExt cx="16779240" cy="10299700"/>
          </a:xfrm>
        </p:grpSpPr>
        <p:pic>
          <p:nvPicPr>
            <p:cNvPr id="14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6855" y="-8255"/>
              <a:ext cx="16779876" cy="1030033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8957791" cy="86177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 dirty="0">
                <a:latin typeface="G마켓 산스 Bold"/>
                <a:ea typeface="G마켓 산스 Bold"/>
              </a:rPr>
              <a:t>구인게시판 - 지원자 상세조회</a:t>
            </a:r>
          </a:p>
        </p:txBody>
      </p:sp>
      <p:pic>
        <p:nvPicPr>
          <p:cNvPr id="1005" name="Picture 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211705" y="2401570"/>
            <a:ext cx="11555095" cy="7402195"/>
          </a:xfrm>
          <a:prstGeom prst="rect">
            <a:avLst/>
          </a:prstGeom>
          <a:noFill/>
        </p:spPr>
      </p:pic>
      <p:pic>
        <p:nvPicPr>
          <p:cNvPr id="1006" name="Picture 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3887010" y="7627776"/>
            <a:ext cx="4077970" cy="1639570"/>
          </a:xfrm>
          <a:prstGeom prst="rect">
            <a:avLst/>
          </a:prstGeom>
          <a:noFill/>
        </p:spPr>
      </p:pic>
      <p:sp>
        <p:nvSpPr>
          <p:cNvPr id="1007" name="Rect 0"/>
          <p:cNvSpPr/>
          <p:nvPr/>
        </p:nvSpPr>
        <p:spPr>
          <a:xfrm>
            <a:off x="11283315" y="7726045"/>
            <a:ext cx="1831340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댓글 작성 버튼</a:t>
            </a:r>
          </a:p>
        </p:txBody>
      </p:sp>
      <p:cxnSp>
        <p:nvCxnSpPr>
          <p:cNvPr id="1008" name="Rect 0"/>
          <p:cNvCxnSpPr/>
          <p:nvPr/>
        </p:nvCxnSpPr>
        <p:spPr>
          <a:xfrm>
            <a:off x="13203934" y="7951812"/>
            <a:ext cx="656590" cy="190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Rect 0"/>
          <p:cNvSpPr/>
          <p:nvPr/>
        </p:nvSpPr>
        <p:spPr>
          <a:xfrm>
            <a:off x="2719705" y="5858510"/>
            <a:ext cx="2721610" cy="1581785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cxnSp>
        <p:nvCxnSpPr>
          <p:cNvPr id="1010" name="Rect 0"/>
          <p:cNvCxnSpPr/>
          <p:nvPr/>
        </p:nvCxnSpPr>
        <p:spPr>
          <a:xfrm>
            <a:off x="4086860" y="7403465"/>
            <a:ext cx="10795" cy="55308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1" name="Rect 0"/>
          <p:cNvSpPr/>
          <p:nvPr/>
        </p:nvSpPr>
        <p:spPr>
          <a:xfrm>
            <a:off x="2988710" y="8018780"/>
            <a:ext cx="2156578" cy="725120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구직 신청시 </a:t>
            </a:r>
          </a:p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자동 입력됨</a:t>
            </a:r>
          </a:p>
        </p:txBody>
      </p:sp>
      <p:grpSp>
        <p:nvGrpSpPr>
          <p:cNvPr id="1012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3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4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5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62</a:t>
              </a:r>
            </a:p>
          </p:txBody>
        </p:sp>
        <p:sp>
          <p:nvSpPr>
            <p:cNvPr id="1016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68372" y="1138737"/>
            <a:ext cx="9367608" cy="8009525"/>
            <a:chOff x="4960968" y="1851852"/>
            <a:chExt cx="7536468" cy="644385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37124" y="1851852"/>
              <a:ext cx="6984157" cy="6443857"/>
              <a:chOff x="5237124" y="1851852"/>
              <a:chExt cx="6984157" cy="6443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237124" y="1851852"/>
                <a:ext cx="6984157" cy="644385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960968" y="1942618"/>
              <a:ext cx="7536468" cy="6198336"/>
              <a:chOff x="4960968" y="1942618"/>
              <a:chExt cx="7536468" cy="6198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4960968" y="1942618"/>
                <a:ext cx="7536468" cy="619833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7801" y="3968089"/>
            <a:ext cx="6648749" cy="1430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홍보게시판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1872" y="5491551"/>
            <a:ext cx="3420380" cy="100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latin typeface="G마켓 산스 Medium"/>
                <a:ea typeface="G마켓 산스 Medium"/>
              </a:rPr>
              <a:t>김경미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1509395" y="-16510"/>
            <a:ext cx="16779240" cy="10299700"/>
            <a:chOff x="1509395" y="-16510"/>
            <a:chExt cx="16779240" cy="10299700"/>
          </a:xfrm>
        </p:grpSpPr>
        <p:pic>
          <p:nvPicPr>
            <p:cNvPr id="3" name="Picture " descr="/Users/gimgyeongmi/Library/Group Containers/L48J367XN4.com.infraware.PolarisOffice/EngineTemp/14841/fImage1002530154033.png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9395" y="-16510"/>
              <a:ext cx="16780510" cy="1030097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7316469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홍보게시판 - 메인페이지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702532" y="1991496"/>
            <a:ext cx="9488725" cy="8139157"/>
            <a:chOff x="4702532" y="2063751"/>
            <a:chExt cx="9488725" cy="81391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702532" y="5908067"/>
              <a:ext cx="9484441" cy="429484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rcRect l="110" t="-1020" r="-110" b="33880"/>
            <a:stretch>
              <a:fillRect/>
            </a:stretch>
          </p:blipFill>
          <p:spPr>
            <a:xfrm>
              <a:off x="4702532" y="2063751"/>
              <a:ext cx="9488725" cy="3844317"/>
            </a:xfrm>
            <a:prstGeom prst="rect">
              <a:avLst/>
            </a:prstGeom>
          </p:spPr>
        </p:pic>
      </p:grpSp>
      <p:pic>
        <p:nvPicPr>
          <p:cNvPr id="1006" name="Picture " descr="/Users/gimgyeongmi/Library/Group Containers/L48J367XN4.com.infraware.PolarisOffice/EngineTemp/14841/fImage6617330261038.png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4702532" y="2454277"/>
            <a:ext cx="1272540" cy="3973830"/>
          </a:xfrm>
          <a:prstGeom prst="rect">
            <a:avLst/>
          </a:prstGeom>
          <a:noFill/>
        </p:spPr>
      </p:pic>
      <p:sp>
        <p:nvSpPr>
          <p:cNvPr id="1008" name="Rect 0"/>
          <p:cNvSpPr/>
          <p:nvPr/>
        </p:nvSpPr>
        <p:spPr>
          <a:xfrm>
            <a:off x="15263859" y="2854088"/>
            <a:ext cx="183197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분류별 정렬</a:t>
            </a:r>
          </a:p>
        </p:txBody>
      </p:sp>
      <p:sp>
        <p:nvSpPr>
          <p:cNvPr id="1013" name="Rect 0"/>
          <p:cNvSpPr/>
          <p:nvPr/>
        </p:nvSpPr>
        <p:spPr>
          <a:xfrm>
            <a:off x="15811230" y="7322901"/>
            <a:ext cx="183197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슬라이드 형태</a:t>
            </a:r>
          </a:p>
        </p:txBody>
      </p:sp>
      <p:sp>
        <p:nvSpPr>
          <p:cNvPr id="1015" name="Rect 0"/>
          <p:cNvSpPr/>
          <p:nvPr/>
        </p:nvSpPr>
        <p:spPr>
          <a:xfrm>
            <a:off x="15198184" y="1938022"/>
            <a:ext cx="183197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게시글 등록</a:t>
            </a:r>
          </a:p>
        </p:txBody>
      </p:sp>
      <p:cxnSp>
        <p:nvCxnSpPr>
          <p:cNvPr id="1016" name="Rect 0"/>
          <p:cNvCxnSpPr/>
          <p:nvPr/>
        </p:nvCxnSpPr>
        <p:spPr>
          <a:xfrm flipH="1">
            <a:off x="14286687" y="3073798"/>
            <a:ext cx="723265" cy="254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2" name="Rect 0"/>
          <p:cNvSpPr/>
          <p:nvPr/>
        </p:nvSpPr>
        <p:spPr>
          <a:xfrm>
            <a:off x="8346202" y="5682847"/>
            <a:ext cx="2197100" cy="526415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/>
              <a:t>c</a:t>
            </a:r>
          </a:p>
        </p:txBody>
      </p:sp>
      <p:cxnSp>
        <p:nvCxnSpPr>
          <p:cNvPr id="1014" name="Rect 0"/>
          <p:cNvCxnSpPr/>
          <p:nvPr/>
        </p:nvCxnSpPr>
        <p:spPr>
          <a:xfrm flipV="1">
            <a:off x="13740495" y="7529276"/>
            <a:ext cx="1591945" cy="254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Rect 0"/>
          <p:cNvCxnSpPr/>
          <p:nvPr/>
        </p:nvCxnSpPr>
        <p:spPr>
          <a:xfrm flipV="1">
            <a:off x="12212967" y="2363233"/>
            <a:ext cx="1905" cy="47688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0" name="Rect 0"/>
          <p:cNvSpPr/>
          <p:nvPr/>
        </p:nvSpPr>
        <p:spPr>
          <a:xfrm>
            <a:off x="11305552" y="2854088"/>
            <a:ext cx="183197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검색창</a:t>
            </a:r>
          </a:p>
        </p:txBody>
      </p:sp>
      <p:cxnSp>
        <p:nvCxnSpPr>
          <p:cNvPr id="1009" name="Rect 0"/>
          <p:cNvCxnSpPr/>
          <p:nvPr/>
        </p:nvCxnSpPr>
        <p:spPr>
          <a:xfrm flipH="1">
            <a:off x="14283027" y="2183767"/>
            <a:ext cx="723265" cy="190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7" name="Picture " descr="/Users/gimgyeongmi/Library/Group Containers/L48J367XN4.com.infraware.PolarisOffice/EngineTemp/14841/fImage1867930279543.png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3264792" y="2739392"/>
            <a:ext cx="929005" cy="1056005"/>
          </a:xfrm>
          <a:prstGeom prst="rect">
            <a:avLst/>
          </a:prstGeom>
          <a:noFill/>
        </p:spPr>
      </p:pic>
      <p:grpSp>
        <p:nvGrpSpPr>
          <p:cNvPr id="101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9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2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64</a:t>
              </a:r>
            </a:p>
          </p:txBody>
        </p:sp>
        <p:sp>
          <p:nvSpPr>
            <p:cNvPr id="102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5"/>
          <p:cNvGrpSpPr/>
          <p:nvPr/>
        </p:nvGrpSpPr>
        <p:grpSpPr>
          <a:xfrm>
            <a:off x="1509395" y="-16510"/>
            <a:ext cx="16779240" cy="10299700"/>
            <a:chOff x="1509395" y="-16510"/>
            <a:chExt cx="16779240" cy="10299700"/>
          </a:xfrm>
        </p:grpSpPr>
        <p:pic>
          <p:nvPicPr>
            <p:cNvPr id="34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9395" y="-16510"/>
              <a:ext cx="16779876" cy="1030033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7316469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홍보게시글 - 상세페이지</a:t>
            </a:r>
          </a:p>
        </p:txBody>
      </p:sp>
      <p:sp>
        <p:nvSpPr>
          <p:cNvPr id="1008" name="Rect 0"/>
          <p:cNvSpPr/>
          <p:nvPr/>
        </p:nvSpPr>
        <p:spPr>
          <a:xfrm>
            <a:off x="14482728" y="5452716"/>
            <a:ext cx="227012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작성자에게만 보임</a:t>
            </a:r>
          </a:p>
        </p:txBody>
      </p:sp>
      <p:pic>
        <p:nvPicPr>
          <p:cNvPr id="1010" name="그림 11" descr="/Users/gimgyeongmi/Library/Group Containers/L48J367XN4.com.infraware.PolarisOffice/EngineTemp/14841/fImage48786628643120.png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4303296" y="2143233"/>
            <a:ext cx="9681408" cy="7652168"/>
          </a:xfrm>
          <a:prstGeom prst="rect">
            <a:avLst/>
          </a:prstGeom>
          <a:noFill/>
        </p:spPr>
      </p:pic>
      <p:cxnSp>
        <p:nvCxnSpPr>
          <p:cNvPr id="1009" name="Rect 0"/>
          <p:cNvCxnSpPr/>
          <p:nvPr/>
        </p:nvCxnSpPr>
        <p:spPr>
          <a:xfrm>
            <a:off x="11698948" y="5681655"/>
            <a:ext cx="2593624" cy="190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 0"/>
          <p:cNvSpPr/>
          <p:nvPr/>
        </p:nvSpPr>
        <p:spPr>
          <a:xfrm>
            <a:off x="11386926" y="2890989"/>
            <a:ext cx="3841750" cy="488315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조회수 및 게시글 상세내용 </a:t>
            </a:r>
          </a:p>
        </p:txBody>
      </p:sp>
      <p:sp>
        <p:nvSpPr>
          <p:cNvPr id="1011" name="도형 13"/>
          <p:cNvSpPr/>
          <p:nvPr/>
        </p:nvSpPr>
        <p:spPr>
          <a:xfrm>
            <a:off x="7055768" y="7231732"/>
            <a:ext cx="2270125" cy="491490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댓글 작성</a:t>
            </a:r>
          </a:p>
        </p:txBody>
      </p:sp>
      <p:grpSp>
        <p:nvGrpSpPr>
          <p:cNvPr id="1012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3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4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5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65</a:t>
              </a:r>
            </a:p>
          </p:txBody>
        </p:sp>
        <p:sp>
          <p:nvSpPr>
            <p:cNvPr id="1016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68372" y="1138737"/>
            <a:ext cx="9367608" cy="8009525"/>
            <a:chOff x="4960968" y="1851852"/>
            <a:chExt cx="7536468" cy="644385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37124" y="1851852"/>
              <a:ext cx="6984157" cy="6443857"/>
              <a:chOff x="5237124" y="1851852"/>
              <a:chExt cx="6984157" cy="6443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237124" y="1851852"/>
                <a:ext cx="6984157" cy="644385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960968" y="1942618"/>
              <a:ext cx="7536468" cy="6198336"/>
              <a:chOff x="4960968" y="1942618"/>
              <a:chExt cx="7536468" cy="6198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4960968" y="1942618"/>
                <a:ext cx="7536468" cy="619833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3675" y="2947256"/>
            <a:ext cx="10017000" cy="277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공지사항</a:t>
            </a:r>
            <a:r>
              <a:rPr lang="en-US" altLang="ko-KR" sz="8800">
                <a:latin typeface="G마켓 산스 Bold"/>
                <a:ea typeface="G마켓 산스 Bold"/>
              </a:rPr>
              <a:t> </a:t>
            </a:r>
          </a:p>
          <a:p>
            <a:pPr algn="ctr"/>
            <a:r>
              <a:rPr lang="en-US" altLang="ko-KR" sz="8800">
                <a:latin typeface="G마켓 산스 Bold"/>
                <a:ea typeface="G마켓 산스 Bold"/>
              </a:rPr>
              <a:t>Q&amp;A , FAQ</a:t>
            </a:r>
            <a:endParaRPr lang="ko-KR" altLang="en-US" sz="8800">
              <a:latin typeface="G마켓 산스 Bold"/>
              <a:ea typeface="G마켓 산스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1985" y="6208065"/>
            <a:ext cx="3420380" cy="100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latin typeface="G마켓 산스 Medium"/>
                <a:ea typeface="G마켓 산스 Medium"/>
              </a:rPr>
              <a:t>김경미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1506855" y="-8255"/>
            <a:ext cx="16779240" cy="10299700"/>
            <a:chOff x="1506855" y="-8255"/>
            <a:chExt cx="16779240" cy="1029970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6855" y="-8255"/>
              <a:ext cx="16779876" cy="1030033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9578975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Q&amp;A - 문의내역 메인페이지</a:t>
            </a:r>
          </a:p>
        </p:txBody>
      </p:sp>
      <p:pic>
        <p:nvPicPr>
          <p:cNvPr id="1005" name="Picture 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664335" y="3091815"/>
            <a:ext cx="10806430" cy="4497070"/>
          </a:xfrm>
          <a:prstGeom prst="rect">
            <a:avLst/>
          </a:prstGeom>
          <a:noFill/>
        </p:spPr>
      </p:pic>
      <p:sp>
        <p:nvSpPr>
          <p:cNvPr id="1006" name="Rect 0"/>
          <p:cNvSpPr/>
          <p:nvPr/>
        </p:nvSpPr>
        <p:spPr>
          <a:xfrm>
            <a:off x="10635615" y="2299972"/>
            <a:ext cx="1831340" cy="607694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문의 작성 버튼</a:t>
            </a:r>
          </a:p>
        </p:txBody>
      </p:sp>
      <p:cxnSp>
        <p:nvCxnSpPr>
          <p:cNvPr id="1007" name="Rect 0"/>
          <p:cNvCxnSpPr/>
          <p:nvPr/>
        </p:nvCxnSpPr>
        <p:spPr>
          <a:xfrm>
            <a:off x="11582747" y="2911252"/>
            <a:ext cx="9525" cy="6076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8" name="Rect 0"/>
          <p:cNvSpPr/>
          <p:nvPr/>
        </p:nvSpPr>
        <p:spPr>
          <a:xfrm>
            <a:off x="9529229" y="4503142"/>
            <a:ext cx="1450975" cy="236855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pic>
        <p:nvPicPr>
          <p:cNvPr id="1011" name="Picture 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042334" y="4457700"/>
            <a:ext cx="7138670" cy="5551170"/>
          </a:xfrm>
          <a:prstGeom prst="rect">
            <a:avLst/>
          </a:prstGeom>
          <a:noFill/>
        </p:spPr>
      </p:pic>
      <p:sp>
        <p:nvSpPr>
          <p:cNvPr id="4" name="Rect 0"/>
          <p:cNvSpPr/>
          <p:nvPr/>
        </p:nvSpPr>
        <p:spPr>
          <a:xfrm>
            <a:off x="12367894" y="5190552"/>
            <a:ext cx="5813110" cy="1620180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cxnSp>
        <p:nvCxnSpPr>
          <p:cNvPr id="5" name="Rect 0"/>
          <p:cNvCxnSpPr/>
          <p:nvPr/>
        </p:nvCxnSpPr>
        <p:spPr>
          <a:xfrm>
            <a:off x="10980204" y="6187616"/>
            <a:ext cx="1387690" cy="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2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3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4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5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67</a:t>
              </a:r>
            </a:p>
          </p:txBody>
        </p:sp>
        <p:sp>
          <p:nvSpPr>
            <p:cNvPr id="1016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1506855" y="-12700"/>
            <a:ext cx="16779240" cy="10299700"/>
            <a:chOff x="1506855" y="0"/>
            <a:chExt cx="16779240" cy="1029970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6855" y="0"/>
              <a:ext cx="16779240" cy="10299700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7316469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Q&amp;A – 상세보기</a:t>
            </a:r>
          </a:p>
        </p:txBody>
      </p:sp>
      <p:cxnSp>
        <p:nvCxnSpPr>
          <p:cNvPr id="1011" name="Rect 0"/>
          <p:cNvCxnSpPr>
            <a:stCxn id="1010" idx="3"/>
          </p:cNvCxnSpPr>
          <p:nvPr/>
        </p:nvCxnSpPr>
        <p:spPr>
          <a:xfrm>
            <a:off x="9446895" y="8689323"/>
            <a:ext cx="804289" cy="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0" name="Picture " descr="/Users/gimgyeongmi/Library/Group Containers/L48J367XN4.com.infraware.PolarisOffice/EngineTemp/14841/fImage12512933662639.png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735455" y="7780955"/>
            <a:ext cx="7711440" cy="1816735"/>
          </a:xfrm>
          <a:prstGeom prst="rect">
            <a:avLst/>
          </a:prstGeom>
          <a:noFill/>
        </p:spPr>
      </p:pic>
      <p:pic>
        <p:nvPicPr>
          <p:cNvPr id="1009" name="Picture " descr="/Users/gimgyeongmi/Library/Group Containers/L48J367XN4.com.infraware.PolarisOffice/EngineTemp/14841/fImage18566833656798.png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0251184" y="7690785"/>
            <a:ext cx="7735570" cy="190690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811327" y="2666792"/>
            <a:ext cx="7559695" cy="48314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0152112" y="2666791"/>
            <a:ext cx="7704488" cy="4831498"/>
          </a:xfrm>
          <a:prstGeom prst="rect">
            <a:avLst/>
          </a:prstGeom>
        </p:spPr>
      </p:pic>
      <p:sp>
        <p:nvSpPr>
          <p:cNvPr id="1007" name="Rect 0"/>
          <p:cNvSpPr/>
          <p:nvPr/>
        </p:nvSpPr>
        <p:spPr>
          <a:xfrm>
            <a:off x="9527210" y="6086494"/>
            <a:ext cx="516890" cy="6318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sp>
        <p:nvSpPr>
          <p:cNvPr id="16" name="Rect 0"/>
          <p:cNvSpPr/>
          <p:nvPr/>
        </p:nvSpPr>
        <p:spPr>
          <a:xfrm>
            <a:off x="10994661" y="5961286"/>
            <a:ext cx="5364596" cy="1224136"/>
          </a:xfrm>
          <a:prstGeom prst="rect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endParaRPr lang="ko-KR" altLang="en-US" sz="1800"/>
          </a:p>
        </p:txBody>
      </p:sp>
      <p:grpSp>
        <p:nvGrpSpPr>
          <p:cNvPr id="1012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3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4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5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68</a:t>
              </a:r>
            </a:p>
          </p:txBody>
        </p:sp>
        <p:sp>
          <p:nvSpPr>
            <p:cNvPr id="1016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968372" y="1138737"/>
            <a:ext cx="9367608" cy="8009525"/>
            <a:chOff x="4960968" y="1851852"/>
            <a:chExt cx="7536468" cy="644385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237124" y="1851852"/>
              <a:ext cx="6984157" cy="6443857"/>
              <a:chOff x="5237124" y="1851852"/>
              <a:chExt cx="6984157" cy="6443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lum/>
              </a:blip>
              <a:stretch>
                <a:fillRect/>
              </a:stretch>
            </p:blipFill>
            <p:spPr>
              <a:xfrm>
                <a:off x="5237124" y="1851852"/>
                <a:ext cx="6984157" cy="644385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960968" y="1942618"/>
              <a:ext cx="7536468" cy="6198336"/>
              <a:chOff x="4960968" y="1942618"/>
              <a:chExt cx="7536468" cy="6198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4960968" y="1942618"/>
                <a:ext cx="7536468" cy="619833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46921" y="6043341"/>
            <a:ext cx="3420380" cy="100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b="1">
                <a:latin typeface="G마켓 산스 Medium"/>
                <a:ea typeface="G마켓 산스 Medium"/>
              </a:rPr>
              <a:t>김경미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32737" y="3523320"/>
            <a:ext cx="6648749" cy="1427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마이페이지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2731" y="4891418"/>
            <a:ext cx="4965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구인구직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홍보게시판</a:t>
            </a:r>
            <a:r>
              <a:rPr lang="en-US" altLang="ko-KR" sz="3600" b="1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 </a:t>
            </a:r>
            <a:endParaRPr lang="ko-KR" altLang="en-US" sz="3600" b="1">
              <a:solidFill>
                <a:schemeClr val="accent6">
                  <a:lumMod val="50000"/>
                </a:schemeClr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8875" y="-13346"/>
            <a:ext cx="16789124" cy="10299060"/>
            <a:chOff x="1517655" y="-13346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17655" y="-13346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740735" y="595060"/>
            <a:ext cx="2803620" cy="1029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0746" y="387246"/>
            <a:ext cx="260454" cy="260454"/>
            <a:chOff x="4439415" y="558853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439415" y="558853"/>
              <a:ext cx="260454" cy="26045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514600" y="2324100"/>
            <a:ext cx="14630400" cy="67691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06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5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100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7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0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</a:t>
              </a:r>
              <a:r>
                <a:rPr lang="ko-KR" altLang="en-US" sz="2300" b="1">
                  <a:solidFill>
                    <a:srgbClr val="FDD935"/>
                  </a:solidFill>
                </a:rPr>
                <a:t>7</a:t>
              </a:r>
            </a:p>
          </p:txBody>
        </p:sp>
        <p:sp>
          <p:nvSpPr>
            <p:cNvPr id="100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1506855" y="0"/>
            <a:ext cx="16779240" cy="10299700"/>
            <a:chOff x="1506855" y="0"/>
            <a:chExt cx="16779240" cy="1029970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6855" y="0"/>
              <a:ext cx="16779876" cy="1030033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44195"/>
            <a:ext cx="10971530" cy="844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마이페이지 </a:t>
            </a:r>
            <a:r>
              <a:rPr lang="en-US" altLang="ko-KR" sz="5000">
                <a:latin typeface="G마켓 산스 Bold"/>
                <a:ea typeface="G마켓 산스 Bold"/>
              </a:rPr>
              <a:t>-</a:t>
            </a:r>
            <a:r>
              <a:rPr lang="ko-KR" altLang="en-US" sz="5000">
                <a:latin typeface="G마켓 산스 Bold"/>
                <a:ea typeface="G마켓 산스 Bold"/>
              </a:rPr>
              <a:t> 구인구직</a:t>
            </a:r>
          </a:p>
        </p:txBody>
      </p:sp>
      <p:pic>
        <p:nvPicPr>
          <p:cNvPr id="1006" name="Picture 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3065792" y="3067950"/>
            <a:ext cx="14479270" cy="5855970"/>
          </a:xfrm>
          <a:prstGeom prst="rect">
            <a:avLst/>
          </a:prstGeom>
          <a:noFill/>
        </p:spPr>
      </p:pic>
      <p:sp>
        <p:nvSpPr>
          <p:cNvPr id="1007" name="Rect 0"/>
          <p:cNvSpPr/>
          <p:nvPr/>
        </p:nvSpPr>
        <p:spPr>
          <a:xfrm>
            <a:off x="1907196" y="4540197"/>
            <a:ext cx="1831340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검색창</a:t>
            </a:r>
          </a:p>
        </p:txBody>
      </p:sp>
      <p:sp>
        <p:nvSpPr>
          <p:cNvPr id="1008" name="Rect 0"/>
          <p:cNvSpPr/>
          <p:nvPr/>
        </p:nvSpPr>
        <p:spPr>
          <a:xfrm>
            <a:off x="15304465" y="4272227"/>
            <a:ext cx="2082164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등록&amp; 조회  버튼</a:t>
            </a:r>
          </a:p>
        </p:txBody>
      </p:sp>
      <p:sp>
        <p:nvSpPr>
          <p:cNvPr id="1009" name="Rect 0"/>
          <p:cNvSpPr/>
          <p:nvPr/>
        </p:nvSpPr>
        <p:spPr>
          <a:xfrm>
            <a:off x="12312027" y="4221109"/>
            <a:ext cx="1831340" cy="490855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마감 여부</a:t>
            </a:r>
          </a:p>
        </p:txBody>
      </p:sp>
      <p:cxnSp>
        <p:nvCxnSpPr>
          <p:cNvPr id="1010" name="Rect 0"/>
          <p:cNvCxnSpPr>
            <a:stCxn id="1007" idx="3"/>
          </p:cNvCxnSpPr>
          <p:nvPr/>
        </p:nvCxnSpPr>
        <p:spPr>
          <a:xfrm>
            <a:off x="3738536" y="4785625"/>
            <a:ext cx="381875" cy="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Rect 0"/>
          <p:cNvCxnSpPr/>
          <p:nvPr/>
        </p:nvCxnSpPr>
        <p:spPr>
          <a:xfrm>
            <a:off x="13223887" y="4714505"/>
            <a:ext cx="3810" cy="53594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Rect 0"/>
          <p:cNvCxnSpPr/>
          <p:nvPr/>
        </p:nvCxnSpPr>
        <p:spPr>
          <a:xfrm>
            <a:off x="16345547" y="4739270"/>
            <a:ext cx="3810" cy="53594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36"/>
          <p:cNvSpPr txBox="1"/>
          <p:nvPr/>
        </p:nvSpPr>
        <p:spPr>
          <a:xfrm>
            <a:off x="2206625" y="2042874"/>
            <a:ext cx="2955925" cy="433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구인게시글 관리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grpSp>
        <p:nvGrpSpPr>
          <p:cNvPr id="1013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4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5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6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70</a:t>
              </a:r>
            </a:p>
          </p:txBody>
        </p:sp>
        <p:sp>
          <p:nvSpPr>
            <p:cNvPr id="1017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Picture 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509395" y="-8255"/>
            <a:ext cx="16779876" cy="1030033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02" name="Group 5"/>
          <p:cNvGrpSpPr/>
          <p:nvPr/>
        </p:nvGrpSpPr>
        <p:grpSpPr>
          <a:xfrm>
            <a:off x="1506855" y="1798955"/>
            <a:ext cx="16779240" cy="38735"/>
            <a:chOff x="1506855" y="1798955"/>
            <a:chExt cx="16779240" cy="387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9240" cy="38735"/>
            </a:xfrm>
            <a:prstGeom prst="rect">
              <a:avLst/>
            </a:prstGeom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0" y="0"/>
            <a:ext cx="1507490" cy="1837690"/>
            <a:chOff x="0" y="0"/>
            <a:chExt cx="1507490" cy="183769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490" cy="1837690"/>
            </a:xfrm>
            <a:prstGeom prst="rect">
              <a:avLst/>
            </a:prstGeom>
            <a:noFill/>
          </p:spPr>
        </p:pic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940" cy="244475"/>
          </a:xfrm>
          <a:prstGeom prst="rect">
            <a:avLst/>
          </a:prstGeom>
          <a:noFill/>
        </p:spPr>
      </p:pic>
      <p:grpSp>
        <p:nvGrpSpPr>
          <p:cNvPr id="1004" name="Group 5"/>
          <p:cNvGrpSpPr/>
          <p:nvPr/>
        </p:nvGrpSpPr>
        <p:grpSpPr>
          <a:xfrm>
            <a:off x="1733550" y="448310"/>
            <a:ext cx="260985" cy="260985"/>
            <a:chOff x="1733550" y="448310"/>
            <a:chExt cx="260985" cy="260985"/>
          </a:xfrm>
        </p:grpSpPr>
        <p:pic>
          <p:nvPicPr>
            <p:cNvPr id="13" name="Picture 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985" cy="26098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 txBox="1"/>
          <p:nvPr/>
        </p:nvSpPr>
        <p:spPr>
          <a:xfrm>
            <a:off x="2130425" y="527685"/>
            <a:ext cx="10495915" cy="8515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260157" latinLnBrk="0" hangingPunct="1">
              <a:buNone/>
            </a:pPr>
            <a:r>
              <a:rPr lang="ko-KR" altLang="en-US" sz="5000">
                <a:latin typeface="G마켓 산스 Bold"/>
                <a:ea typeface="G마켓 산스 Bold"/>
              </a:rPr>
              <a:t>마이페이지</a:t>
            </a:r>
            <a:r>
              <a:rPr lang="en-US" altLang="en-US" sz="5000">
                <a:latin typeface="G마켓 산스 Bold"/>
                <a:ea typeface="G마켓 산스 Bold"/>
              </a:rPr>
              <a:t> - </a:t>
            </a:r>
            <a:r>
              <a:rPr lang="ko-KR" altLang="en-US" sz="5000">
                <a:latin typeface="G마켓 산스 Bold"/>
                <a:ea typeface="G마켓 산스 Bold"/>
              </a:rPr>
              <a:t>구인구직</a:t>
            </a:r>
          </a:p>
        </p:txBody>
      </p:sp>
      <p:pic>
        <p:nvPicPr>
          <p:cNvPr id="1016" name="그림 18" descr="/Users/gimgyeongmi/Library/Group Containers/L48J367XN4.com.infraware.PolarisOffice/EngineTemp/14841/fImage2189028719453.png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23220" y="5243986"/>
            <a:ext cx="15511091" cy="2613181"/>
          </a:xfrm>
          <a:prstGeom prst="rect">
            <a:avLst/>
          </a:prstGeom>
          <a:noFill/>
        </p:spPr>
      </p:pic>
      <p:cxnSp>
        <p:nvCxnSpPr>
          <p:cNvPr id="1015" name="Rect 0"/>
          <p:cNvCxnSpPr/>
          <p:nvPr/>
        </p:nvCxnSpPr>
        <p:spPr>
          <a:xfrm>
            <a:off x="17017480" y="5035524"/>
            <a:ext cx="862" cy="697351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6"/>
          <p:cNvSpPr txBox="1"/>
          <p:nvPr/>
        </p:nvSpPr>
        <p:spPr>
          <a:xfrm>
            <a:off x="2206625" y="2042874"/>
            <a:ext cx="2955925" cy="43362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ct val="3000"/>
              </a:spcBef>
            </a:pPr>
            <a:r>
              <a:rPr lang="ko-KR" altLang="en-US" sz="2800" spc="-116">
                <a:solidFill>
                  <a:srgbClr val="974706"/>
                </a:solidFill>
                <a:latin typeface="G마켓 산스 Medium"/>
                <a:ea typeface="G마켓 산스 Medium"/>
                <a:cs typeface="맑은 고딕"/>
              </a:rPr>
              <a:t>구직신청내역</a:t>
            </a:r>
            <a:endParaRPr lang="ko-KR" altLang="en-US" sz="2800">
              <a:latin typeface="G마켓 산스 Medium"/>
              <a:ea typeface="G마켓 산스 Medium"/>
              <a:cs typeface="맑은 고딕"/>
            </a:endParaRPr>
          </a:p>
        </p:txBody>
      </p:sp>
      <p:sp>
        <p:nvSpPr>
          <p:cNvPr id="1007" name="Rect 0"/>
          <p:cNvSpPr/>
          <p:nvPr/>
        </p:nvSpPr>
        <p:spPr>
          <a:xfrm>
            <a:off x="4480657" y="3821666"/>
            <a:ext cx="1831975" cy="650956"/>
          </a:xfrm>
          <a:prstGeom prst="rect">
            <a:avLst/>
          </a:prstGeom>
          <a:solidFill>
            <a:schemeClr val="bg1">
              <a:lumMod val="75000"/>
              <a:alpha val="4396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구직 취소 버튼</a:t>
            </a:r>
          </a:p>
        </p:txBody>
      </p:sp>
      <p:sp>
        <p:nvSpPr>
          <p:cNvPr id="1008" name="Rect 0"/>
          <p:cNvSpPr/>
          <p:nvPr/>
        </p:nvSpPr>
        <p:spPr>
          <a:xfrm>
            <a:off x="16071329" y="4190047"/>
            <a:ext cx="1831340" cy="701913"/>
          </a:xfrm>
          <a:prstGeom prst="rect">
            <a:avLst/>
          </a:prstGeom>
          <a:solidFill>
            <a:schemeClr val="bg1">
              <a:lumMod val="75000"/>
              <a:alpha val="4475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260157" latinLnBrk="0" hangingPunct="1">
              <a:buNone/>
            </a:pPr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채용여부</a:t>
            </a:r>
          </a:p>
        </p:txBody>
      </p:sp>
      <p:cxnSp>
        <p:nvCxnSpPr>
          <p:cNvPr id="1010" name="Rect 0"/>
          <p:cNvCxnSpPr/>
          <p:nvPr/>
        </p:nvCxnSpPr>
        <p:spPr>
          <a:xfrm>
            <a:off x="5392200" y="4586047"/>
            <a:ext cx="4445" cy="748426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2" name="Picture 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8277322" y="3300847"/>
            <a:ext cx="5665470" cy="1614170"/>
          </a:xfrm>
          <a:prstGeom prst="rect">
            <a:avLst/>
          </a:prstGeom>
          <a:noFill/>
        </p:spPr>
      </p:pic>
      <p:cxnSp>
        <p:nvCxnSpPr>
          <p:cNvPr id="1013" name="Rect 0"/>
          <p:cNvCxnSpPr/>
          <p:nvPr/>
        </p:nvCxnSpPr>
        <p:spPr>
          <a:xfrm flipV="1">
            <a:off x="6506942" y="4144604"/>
            <a:ext cx="1576070" cy="254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9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2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71</a:t>
              </a:r>
            </a:p>
          </p:txBody>
        </p:sp>
        <p:sp>
          <p:nvSpPr>
            <p:cNvPr id="102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2" name="사각형: 둥근 모서리 1"/>
          <p:cNvSpPr/>
          <p:nvPr/>
        </p:nvSpPr>
        <p:spPr>
          <a:xfrm>
            <a:off x="3756240" y="8262000"/>
            <a:ext cx="12227760" cy="145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그룹 1"/>
          <p:cNvGrpSpPr/>
          <p:nvPr/>
        </p:nvGrpSpPr>
        <p:grpSpPr>
          <a:xfrm>
            <a:off x="4172040" y="8794440"/>
            <a:ext cx="398520" cy="387000"/>
            <a:chOff x="4172040" y="8794440"/>
            <a:chExt cx="398520" cy="387000"/>
          </a:xfrm>
        </p:grpSpPr>
        <p:pic>
          <p:nvPicPr>
            <p:cNvPr id="9" name="Object 1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172040" y="8794440"/>
              <a:ext cx="398520" cy="387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" name="TextBox 11"/>
          <p:cNvSpPr/>
          <p:nvPr/>
        </p:nvSpPr>
        <p:spPr>
          <a:xfrm>
            <a:off x="4715640" y="8743900"/>
            <a:ext cx="10909080" cy="5689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spc="5">
                <a:solidFill>
                  <a:srgbClr val="000000"/>
                </a:solidFill>
                <a:latin typeface="G마켓 산스 Medium"/>
                <a:ea typeface="G마켓 산스 Medium"/>
              </a:rPr>
              <a:t>관리자와 포트폴리오에 등록된 회원에게 질문 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TextBox 5"/>
          <p:cNvSpPr/>
          <p:nvPr/>
        </p:nvSpPr>
        <p:spPr>
          <a:xfrm>
            <a:off x="6327000" y="3967920"/>
            <a:ext cx="664812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8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8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Box 7"/>
          <p:cNvSpPr/>
          <p:nvPr/>
        </p:nvSpPr>
        <p:spPr>
          <a:xfrm>
            <a:off x="7991280" y="5491440"/>
            <a:ext cx="341964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0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60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4" name="그룹 3"/>
          <p:cNvGrpSpPr/>
          <p:nvPr/>
        </p:nvGrpSpPr>
        <p:grpSpPr>
          <a:xfrm>
            <a:off x="5693760" y="725400"/>
            <a:ext cx="7913880" cy="6904080"/>
            <a:chOff x="5693760" y="725400"/>
            <a:chExt cx="7913880" cy="6904080"/>
          </a:xfrm>
        </p:grpSpPr>
        <p:grpSp>
          <p:nvGrpSpPr>
            <p:cNvPr id="16" name="그룹 4"/>
            <p:cNvGrpSpPr/>
            <p:nvPr/>
          </p:nvGrpSpPr>
          <p:grpSpPr>
            <a:xfrm>
              <a:off x="5983920" y="725400"/>
              <a:ext cx="7333920" cy="6904080"/>
              <a:chOff x="5983920" y="725400"/>
              <a:chExt cx="7333920" cy="6904080"/>
            </a:xfrm>
          </p:grpSpPr>
          <p:pic>
            <p:nvPicPr>
              <p:cNvPr id="19" name="Object 20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983920" y="72540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7" name="그룹 5"/>
            <p:cNvGrpSpPr/>
            <p:nvPr/>
          </p:nvGrpSpPr>
          <p:grpSpPr>
            <a:xfrm>
              <a:off x="5693760" y="822600"/>
              <a:ext cx="7913880" cy="6640920"/>
              <a:chOff x="5693760" y="822600"/>
              <a:chExt cx="7913880" cy="6640920"/>
            </a:xfrm>
          </p:grpSpPr>
          <p:pic>
            <p:nvPicPr>
              <p:cNvPr id="18" name="Object 32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693760" y="82260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0" name="TextBox 27"/>
          <p:cNvSpPr/>
          <p:nvPr/>
        </p:nvSpPr>
        <p:spPr>
          <a:xfrm>
            <a:off x="8205480" y="4569840"/>
            <a:ext cx="2889000" cy="847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송지은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7801" y="3199284"/>
            <a:ext cx="6648749" cy="142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채팅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395" y="-8255"/>
            <a:ext cx="16778604" cy="10299065"/>
            <a:chOff x="1509395" y="-8255"/>
            <a:chExt cx="16778604" cy="10299065"/>
          </a:xfrm>
        </p:grpSpPr>
        <p:pic>
          <p:nvPicPr>
            <p:cNvPr id="1006" name="Object 2" descr="/Users/gimgyeongmi/Library/Group Containers/L48J367XN4.com.infraware.PolarisOffice/EngineTemp/11565/image48.png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9395" y="-8255"/>
              <a:ext cx="16779240" cy="10299700"/>
            </a:xfrm>
            <a:prstGeom prst="rect">
              <a:avLst/>
            </a:prstGeom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1506855" y="1798955"/>
            <a:ext cx="16778604" cy="38100"/>
            <a:chOff x="1506855" y="1798955"/>
            <a:chExt cx="16778604" cy="381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6855" y="1798955"/>
              <a:ext cx="16778604" cy="381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6855" cy="1837055"/>
            <a:chOff x="0" y="0"/>
            <a:chExt cx="1506855" cy="18370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6855" cy="18370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470" y="5847080"/>
            <a:ext cx="3710305" cy="2438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550" y="448310"/>
            <a:ext cx="260350" cy="260350"/>
            <a:chOff x="1733550" y="448310"/>
            <a:chExt cx="260350" cy="260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550" y="448310"/>
              <a:ext cx="260350" cy="26035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8800" y="723900"/>
            <a:ext cx="826897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메인화면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채팅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채팅방 생성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 l="76930"/>
          <a:stretch>
            <a:fillRect/>
          </a:stretch>
        </p:blipFill>
        <p:spPr>
          <a:xfrm>
            <a:off x="3914775" y="2675890"/>
            <a:ext cx="3696335" cy="72713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52870" y="8945245"/>
            <a:ext cx="914400" cy="967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8523605" y="2675890"/>
            <a:ext cx="8268970" cy="723582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7367270" y="3924300"/>
            <a:ext cx="1776730" cy="502094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73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73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209800" y="2299111"/>
            <a:ext cx="5684520" cy="7465507"/>
          </a:xfrm>
          <a:prstGeom prst="rect">
            <a:avLst/>
          </a:prstGeom>
        </p:spPr>
      </p:pic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183972" y="2299111"/>
            <a:ext cx="6382885" cy="74655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메인화면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채팅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채팅방 생성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99453" y="2247900"/>
            <a:ext cx="2425347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1.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관리자 채팅방 확인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08509" y="6144364"/>
            <a:ext cx="3071695" cy="1616861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관리자 채팅방 내역이 </a:t>
            </a: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있을 경우 채팅방 </a:t>
            </a: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리스트 생성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092475" y="6439644"/>
            <a:ext cx="2832325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264326" y="2875384"/>
            <a:ext cx="5919646" cy="264911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591738" y="2299858"/>
            <a:ext cx="1975119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2.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채팅방 생성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74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74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8800" y="723900"/>
            <a:ext cx="82296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메인화면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채팅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연결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pic>
        <p:nvPicPr>
          <p:cNvPr id="12" name="그림 11" descr="텍스트이(가) 표시된 사진  자동 생성된 설명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4229145" y="2092003"/>
            <a:ext cx="11658509" cy="792683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11984" y="3440763"/>
            <a:ext cx="2498415" cy="6732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</p:cNvCxnSpPr>
          <p:nvPr/>
        </p:nvCxnSpPr>
        <p:spPr>
          <a:xfrm>
            <a:off x="7010399" y="3777407"/>
            <a:ext cx="1066801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75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75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18" name="그림 17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246764" y="2282273"/>
            <a:ext cx="6159600" cy="746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28800" y="723900"/>
            <a:ext cx="82296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메인화면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채팅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연결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pic>
        <p:nvPicPr>
          <p:cNvPr id="20" name="그림 19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2421192" y="2309575"/>
            <a:ext cx="6158571" cy="746550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154417" y="2282273"/>
            <a:ext cx="2425347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3.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이전 메시지 불러오기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993617" y="2247900"/>
            <a:ext cx="2425347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4.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채팅방 연결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379804" y="2628900"/>
            <a:ext cx="4095560" cy="665506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76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095328" y="9427976"/>
            <a:ext cx="15481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76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2" name="사각형: 둥근 모서리 1"/>
          <p:cNvSpPr/>
          <p:nvPr/>
        </p:nvSpPr>
        <p:spPr>
          <a:xfrm>
            <a:off x="3756240" y="8262000"/>
            <a:ext cx="12227760" cy="145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그룹 1"/>
          <p:cNvGrpSpPr/>
          <p:nvPr/>
        </p:nvGrpSpPr>
        <p:grpSpPr>
          <a:xfrm>
            <a:off x="4172040" y="8794440"/>
            <a:ext cx="398520" cy="387000"/>
            <a:chOff x="4172040" y="8794440"/>
            <a:chExt cx="398520" cy="387000"/>
          </a:xfrm>
        </p:grpSpPr>
        <p:pic>
          <p:nvPicPr>
            <p:cNvPr id="9" name="Object 1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172040" y="8794440"/>
              <a:ext cx="398520" cy="387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" name="TextBox 11"/>
          <p:cNvSpPr/>
          <p:nvPr/>
        </p:nvSpPr>
        <p:spPr>
          <a:xfrm>
            <a:off x="4715640" y="8743900"/>
            <a:ext cx="10909080" cy="5689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사회자</a:t>
            </a:r>
            <a:r>
              <a:rPr lang="en-US" altLang="ko-KR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디자이너</a:t>
            </a:r>
            <a:r>
              <a:rPr lang="en-US" altLang="ko-KR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업체에 대해 자세히 살펴볼 수 있다</a:t>
            </a:r>
            <a:r>
              <a:rPr lang="en-US" altLang="ko-KR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.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TextBox 5"/>
          <p:cNvSpPr/>
          <p:nvPr/>
        </p:nvSpPr>
        <p:spPr>
          <a:xfrm>
            <a:off x="6327000" y="3967920"/>
            <a:ext cx="664812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8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8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Box 7"/>
          <p:cNvSpPr/>
          <p:nvPr/>
        </p:nvSpPr>
        <p:spPr>
          <a:xfrm>
            <a:off x="7991280" y="5491440"/>
            <a:ext cx="341964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0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60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4" name="그룹 3"/>
          <p:cNvGrpSpPr/>
          <p:nvPr/>
        </p:nvGrpSpPr>
        <p:grpSpPr>
          <a:xfrm>
            <a:off x="5693760" y="725400"/>
            <a:ext cx="7913880" cy="6904080"/>
            <a:chOff x="5693760" y="725400"/>
            <a:chExt cx="7913880" cy="6904080"/>
          </a:xfrm>
        </p:grpSpPr>
        <p:grpSp>
          <p:nvGrpSpPr>
            <p:cNvPr id="16" name="그룹 4"/>
            <p:cNvGrpSpPr/>
            <p:nvPr/>
          </p:nvGrpSpPr>
          <p:grpSpPr>
            <a:xfrm>
              <a:off x="5983920" y="725400"/>
              <a:ext cx="7333920" cy="6904080"/>
              <a:chOff x="5983920" y="725400"/>
              <a:chExt cx="7333920" cy="6904080"/>
            </a:xfrm>
          </p:grpSpPr>
          <p:pic>
            <p:nvPicPr>
              <p:cNvPr id="19" name="Object 20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983920" y="72540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7" name="그룹 5"/>
            <p:cNvGrpSpPr/>
            <p:nvPr/>
          </p:nvGrpSpPr>
          <p:grpSpPr>
            <a:xfrm>
              <a:off x="5693760" y="822600"/>
              <a:ext cx="7913880" cy="6640920"/>
              <a:chOff x="5693760" y="822600"/>
              <a:chExt cx="7913880" cy="6640920"/>
            </a:xfrm>
          </p:grpSpPr>
          <p:pic>
            <p:nvPicPr>
              <p:cNvPr id="18" name="Object 32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693760" y="82260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0" name="TextBox 27"/>
          <p:cNvSpPr/>
          <p:nvPr/>
        </p:nvSpPr>
        <p:spPr>
          <a:xfrm>
            <a:off x="8205480" y="4569840"/>
            <a:ext cx="2889000" cy="847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송지은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7801" y="3199284"/>
            <a:ext cx="6648749" cy="142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포트폴리오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 l="8710" r="7900"/>
          <a:stretch>
            <a:fillRect/>
          </a:stretch>
        </p:blipFill>
        <p:spPr>
          <a:xfrm>
            <a:off x="1971900" y="2928159"/>
            <a:ext cx="10210800" cy="70971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739950" y="2945841"/>
            <a:ext cx="1321786" cy="667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t="36840"/>
          <a:stretch>
            <a:fillRect/>
          </a:stretch>
        </p:blipFill>
        <p:spPr>
          <a:xfrm>
            <a:off x="4139444" y="2044453"/>
            <a:ext cx="3233542" cy="183030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7077300" y="2654364"/>
            <a:ext cx="1629701" cy="44872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메인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77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0725953" y="3793705"/>
            <a:ext cx="7248582" cy="63212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061736" y="2945841"/>
            <a:ext cx="1143000" cy="69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0984516" y="3603174"/>
            <a:ext cx="902516" cy="109105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78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905000" y="1943100"/>
            <a:ext cx="3622502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이미지 미리보기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 b="57480"/>
          <a:stretch>
            <a:fillRect/>
          </a:stretch>
        </p:blipFill>
        <p:spPr>
          <a:xfrm>
            <a:off x="1994184" y="3291521"/>
            <a:ext cx="14061893" cy="60163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90804" y="3720017"/>
            <a:ext cx="5000596" cy="737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2478921" y="5075428"/>
            <a:ext cx="6678818" cy="4386264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5905260" y="4457700"/>
            <a:ext cx="0" cy="825201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등록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79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583395" y="2300331"/>
            <a:ext cx="7985541" cy="57969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50035" y="4935529"/>
            <a:ext cx="7282282" cy="3161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599067" y="8358764"/>
            <a:ext cx="3462432" cy="96313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FileReader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web API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사용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79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766623" y="595753"/>
            <a:ext cx="3211191" cy="10496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0746" y="419100"/>
            <a:ext cx="260454" cy="260454"/>
            <a:chOff x="4802908" y="558161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4802908" y="558161"/>
              <a:ext cx="260454" cy="2604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07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 l="11140" r="13320"/>
          <a:stretch>
            <a:fillRect/>
          </a:stretch>
        </p:blipFill>
        <p:spPr>
          <a:xfrm>
            <a:off x="4283460" y="1953995"/>
            <a:ext cx="11017224" cy="8203472"/>
          </a:xfrm>
          <a:prstGeom prst="rect">
            <a:avLst/>
          </a:prstGeom>
        </p:spPr>
      </p:pic>
      <p:grpSp>
        <p:nvGrpSpPr>
          <p:cNvPr id="1011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1012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3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4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</a:t>
              </a:r>
              <a:r>
                <a:rPr lang="ko-KR" altLang="en-US" sz="2300" b="1">
                  <a:solidFill>
                    <a:srgbClr val="FDD935"/>
                  </a:solidFill>
                </a:rPr>
                <a:t>8</a:t>
              </a:r>
            </a:p>
          </p:txBody>
        </p:sp>
        <p:sp>
          <p:nvSpPr>
            <p:cNvPr id="1015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6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 t="34040" b="29960"/>
          <a:stretch>
            <a:fillRect/>
          </a:stretch>
        </p:blipFill>
        <p:spPr>
          <a:xfrm>
            <a:off x="1542291" y="3989430"/>
            <a:ext cx="16136887" cy="58463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94620" y="4041964"/>
            <a:ext cx="4267200" cy="34913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0595373" y="2197234"/>
            <a:ext cx="7283977" cy="60587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6379405" y="4942534"/>
            <a:ext cx="4440995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05000" y="1943100"/>
            <a:ext cx="3622502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해시태그 설정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등록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82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80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057401" y="2962685"/>
            <a:ext cx="8042102" cy="2897679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5641208" y="4152900"/>
            <a:ext cx="20549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6934200" y="2445437"/>
            <a:ext cx="2362200" cy="141723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2584902" y="6150597"/>
            <a:ext cx="5981504" cy="3816505"/>
          </a:xfrm>
          <a:prstGeom prst="rect">
            <a:avLst/>
          </a:prstGeom>
        </p:spPr>
      </p:pic>
      <p:pic>
        <p:nvPicPr>
          <p:cNvPr id="34" name="그림 33" descr="텍스트이(가) 표시된 사진  자동 생성된 설명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469955" y="1942244"/>
            <a:ext cx="8697662" cy="5611395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13182600" y="5829300"/>
            <a:ext cx="49850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439400" y="6057900"/>
            <a:ext cx="2514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5853457" y="6057900"/>
            <a:ext cx="4796325" cy="27432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05000" y="1943100"/>
            <a:ext cx="3622502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해시태그 설정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등록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83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81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905000" y="1943100"/>
            <a:ext cx="3962399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네이버 에디터 내용 적용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등록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85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863898" y="3049731"/>
            <a:ext cx="12937784" cy="603670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8332789" y="2362563"/>
            <a:ext cx="9699917" cy="435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0572016" y="6334783"/>
            <a:ext cx="7460690" cy="33579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228220" y="3207064"/>
            <a:ext cx="5608734" cy="1936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9896418" y="2947256"/>
            <a:ext cx="2415934" cy="122802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82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057400" y="3477786"/>
            <a:ext cx="6858000" cy="513271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95800" y="5984045"/>
            <a:ext cx="2057400" cy="1066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599555" y="2237558"/>
            <a:ext cx="8385289" cy="668956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6553200" y="2927342"/>
            <a:ext cx="3200400" cy="303384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05000" y="1943100"/>
            <a:ext cx="3622502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등록 버튼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28800" y="723900"/>
            <a:ext cx="826889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등록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86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5"/>
              <a:ext cx="575002" cy="437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83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119180" y="2824028"/>
            <a:ext cx="12725400" cy="71485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2256479" y="2073162"/>
            <a:ext cx="5431221" cy="20547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645750" y="6543189"/>
            <a:ext cx="9119696" cy="3183050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 flipH="1">
            <a:off x="6937274" y="6286500"/>
            <a:ext cx="533748" cy="78133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28800" y="723900"/>
            <a:ext cx="88392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 </a:t>
            </a:r>
            <a:r>
              <a:rPr lang="ko-KR" altLang="en-US" sz="5000">
                <a:latin typeface="G마켓 산스 Bold"/>
                <a:ea typeface="G마켓 산스 Bold"/>
              </a:rPr>
              <a:t>상세 조회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04999" y="1943100"/>
            <a:ext cx="4587879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댓글 등록 및 대댓글 등록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0668000" y="3086100"/>
            <a:ext cx="1905000" cy="94112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355335" y="6716226"/>
            <a:ext cx="1829771" cy="781336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답변창 생성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815345" y="2424114"/>
            <a:ext cx="2915416" cy="1005395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로그인 안 할 경우</a:t>
            </a:r>
          </a:p>
          <a:p>
            <a:pPr algn="ctr"/>
            <a:r>
              <a:rPr lang="ko-KR" altLang="en-US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댓글을 작성하지 못한다</a:t>
            </a:r>
            <a:r>
              <a:rPr lang="en-US" altLang="ko-KR" sz="1800" b="1">
                <a:solidFill>
                  <a:schemeClr val="tx1"/>
                </a:solidFill>
                <a:latin typeface="G마켓 산스 Medium"/>
                <a:ea typeface="G마켓 산스 Medium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93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9810832" y="5444839"/>
            <a:ext cx="7920882" cy="3110110"/>
          </a:xfrm>
          <a:prstGeom prst="rect">
            <a:avLst/>
          </a:prstGeom>
        </p:spPr>
      </p:pic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84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-1206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119180" y="2824028"/>
            <a:ext cx="12725400" cy="7148532"/>
          </a:xfrm>
          <a:prstGeom prst="rect">
            <a:avLst/>
          </a:prstGeom>
        </p:spPr>
      </p:pic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060157" y="2192741"/>
            <a:ext cx="6740773" cy="373371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8651240" y="9222543"/>
            <a:ext cx="5275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8915400" y="5143500"/>
            <a:ext cx="3276600" cy="37338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1212454" y="6567778"/>
            <a:ext cx="6588476" cy="345252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28800" y="723900"/>
            <a:ext cx="88392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 </a:t>
            </a:r>
            <a:r>
              <a:rPr lang="ko-KR" altLang="en-US" sz="5000">
                <a:latin typeface="G마켓 산스 Bold"/>
                <a:ea typeface="G마켓 산스 Bold"/>
              </a:rPr>
              <a:t>상세 조회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4999" y="1943100"/>
            <a:ext cx="4587879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댓글 수정 및 삭제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94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85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057400" y="3017231"/>
            <a:ext cx="10287000" cy="68558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8131426" y="2410692"/>
            <a:ext cx="9677400" cy="32400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28800" y="723900"/>
            <a:ext cx="88392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포트폴리오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 </a:t>
            </a:r>
            <a:r>
              <a:rPr lang="ko-KR" altLang="en-US" sz="5000">
                <a:latin typeface="G마켓 산스 Bold"/>
                <a:ea typeface="G마켓 산스 Bold"/>
              </a:rPr>
              <a:t>상세 조회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4999" y="1943100"/>
            <a:ext cx="4587879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후기 리스트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071918" y="3454973"/>
            <a:ext cx="3631507" cy="8366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95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0943091" y="5822164"/>
            <a:ext cx="6871357" cy="3879523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6983760" y="6331632"/>
            <a:ext cx="4176464" cy="108012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391213" y="5045311"/>
            <a:ext cx="2425347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별점 나누어 가져오기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409676" y="5822164"/>
            <a:ext cx="2425347" cy="627484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반복문을 통해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별점 생성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86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2" name="사각형: 둥근 모서리 1"/>
          <p:cNvSpPr/>
          <p:nvPr/>
        </p:nvSpPr>
        <p:spPr>
          <a:xfrm>
            <a:off x="3756240" y="8262000"/>
            <a:ext cx="12227760" cy="145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" name="그룹 1"/>
          <p:cNvGrpSpPr/>
          <p:nvPr/>
        </p:nvGrpSpPr>
        <p:grpSpPr>
          <a:xfrm>
            <a:off x="4172040" y="8794440"/>
            <a:ext cx="398520" cy="387000"/>
            <a:chOff x="4172040" y="8794440"/>
            <a:chExt cx="398520" cy="387000"/>
          </a:xfrm>
        </p:grpSpPr>
        <p:pic>
          <p:nvPicPr>
            <p:cNvPr id="9" name="Object 1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172040" y="8794440"/>
              <a:ext cx="398520" cy="387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" name="TextBox 11"/>
          <p:cNvSpPr/>
          <p:nvPr/>
        </p:nvSpPr>
        <p:spPr>
          <a:xfrm>
            <a:off x="4715640" y="8743900"/>
            <a:ext cx="10909080" cy="5689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사회자</a:t>
            </a:r>
            <a:r>
              <a:rPr lang="en-US" altLang="ko-KR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디자이너만 사용 가능하며</a:t>
            </a:r>
            <a:r>
              <a:rPr lang="en-US" altLang="ko-KR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200" spc="5">
                <a:solidFill>
                  <a:srgbClr val="000000"/>
                </a:solidFill>
                <a:latin typeface="G마켓 산스 Medium"/>
                <a:ea typeface="G마켓 산스 Medium"/>
              </a:rPr>
              <a:t>프리랜서들의 소통 창구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TextBox 5"/>
          <p:cNvSpPr/>
          <p:nvPr/>
        </p:nvSpPr>
        <p:spPr>
          <a:xfrm>
            <a:off x="6327000" y="3967920"/>
            <a:ext cx="664812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8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8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Box 7"/>
          <p:cNvSpPr/>
          <p:nvPr/>
        </p:nvSpPr>
        <p:spPr>
          <a:xfrm>
            <a:off x="7991280" y="5491440"/>
            <a:ext cx="341964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0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60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4" name="그룹 3"/>
          <p:cNvGrpSpPr/>
          <p:nvPr/>
        </p:nvGrpSpPr>
        <p:grpSpPr>
          <a:xfrm>
            <a:off x="5693760" y="725400"/>
            <a:ext cx="7913880" cy="6904080"/>
            <a:chOff x="5693760" y="725400"/>
            <a:chExt cx="7913880" cy="6904080"/>
          </a:xfrm>
        </p:grpSpPr>
        <p:grpSp>
          <p:nvGrpSpPr>
            <p:cNvPr id="16" name="그룹 4"/>
            <p:cNvGrpSpPr/>
            <p:nvPr/>
          </p:nvGrpSpPr>
          <p:grpSpPr>
            <a:xfrm>
              <a:off x="5983920" y="725400"/>
              <a:ext cx="7333920" cy="6904080"/>
              <a:chOff x="5983920" y="725400"/>
              <a:chExt cx="7333920" cy="6904080"/>
            </a:xfrm>
          </p:grpSpPr>
          <p:pic>
            <p:nvPicPr>
              <p:cNvPr id="19" name="Object 20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983920" y="72540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7" name="그룹 5"/>
            <p:cNvGrpSpPr/>
            <p:nvPr/>
          </p:nvGrpSpPr>
          <p:grpSpPr>
            <a:xfrm>
              <a:off x="5693760" y="822600"/>
              <a:ext cx="7913880" cy="6640920"/>
              <a:chOff x="5693760" y="822600"/>
              <a:chExt cx="7913880" cy="6640920"/>
            </a:xfrm>
          </p:grpSpPr>
          <p:pic>
            <p:nvPicPr>
              <p:cNvPr id="18" name="Object 32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693760" y="82260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0" name="TextBox 27"/>
          <p:cNvSpPr/>
          <p:nvPr/>
        </p:nvSpPr>
        <p:spPr>
          <a:xfrm>
            <a:off x="8205480" y="4569840"/>
            <a:ext cx="2889000" cy="847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송지은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7801" y="3199284"/>
            <a:ext cx="6648749" cy="142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소곤소곤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048014" y="2541712"/>
            <a:ext cx="15292825" cy="744049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48014" y="2527058"/>
            <a:ext cx="15292824" cy="9211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723900"/>
            <a:ext cx="88392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소곤소곤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자유게시판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메인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104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5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7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0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88</a:t>
              </a:r>
            </a:p>
          </p:txBody>
        </p:sp>
        <p:sp>
          <p:nvSpPr>
            <p:cNvPr id="100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008676" y="2675912"/>
            <a:ext cx="9002319" cy="7185925"/>
          </a:xfrm>
          <a:prstGeom prst="rect">
            <a:avLst/>
          </a:prstGeom>
        </p:spPr>
      </p:pic>
      <p:pic>
        <p:nvPicPr>
          <p:cNvPr id="13" name="그림 12" descr="텍스트이(가) 표시된 사진  자동 생성된 설명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431254" y="2736040"/>
            <a:ext cx="6448752" cy="390833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29800" y="2514106"/>
            <a:ext cx="1289734" cy="95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1119534" y="3139175"/>
            <a:ext cx="996266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28800" y="723900"/>
            <a:ext cx="88392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소곤소곤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자유게시판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등록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04999" y="1943100"/>
            <a:ext cx="4587879" cy="51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800">
                <a:solidFill>
                  <a:schemeClr val="accent6">
                    <a:lumMod val="50000"/>
                  </a:schemeClr>
                </a:solidFill>
                <a:latin typeface="G마켓 산스 Medium"/>
                <a:ea typeface="G마켓 산스 Medium"/>
              </a:rPr>
              <a:t>임시 저장 게시글 가져오기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0058400" y="5524500"/>
            <a:ext cx="2590800" cy="91440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5181600" y="7627142"/>
            <a:ext cx="8571757" cy="6477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105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5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7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0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89</a:t>
              </a:r>
            </a:p>
          </p:txBody>
        </p:sp>
        <p:sp>
          <p:nvSpPr>
            <p:cNvPr id="100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1563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0746" y="419100"/>
            <a:ext cx="260454" cy="260454"/>
            <a:chOff x="4802908" y="558161"/>
            <a:chExt cx="260454" cy="2604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4802908" y="558161"/>
              <a:ext cx="260454" cy="260454"/>
            </a:xfrm>
            <a:prstGeom prst="rect">
              <a:avLst/>
            </a:prstGeom>
          </p:spPr>
        </p:pic>
      </p:grpSp>
      <p:sp>
        <p:nvSpPr>
          <p:cNvPr id="1005" name="직사각형 1004"/>
          <p:cNvSpPr txBox="1"/>
          <p:nvPr/>
        </p:nvSpPr>
        <p:spPr>
          <a:xfrm>
            <a:off x="1979711" y="620688"/>
            <a:ext cx="2160241" cy="84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구성도</a:t>
            </a:r>
          </a:p>
        </p:txBody>
      </p:sp>
      <p:pic>
        <p:nvPicPr>
          <p:cNvPr id="1006" name="그림 1005"/>
          <p:cNvPicPr/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1655676" y="1880827"/>
            <a:ext cx="14785644" cy="83169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0648" y="793082"/>
            <a:ext cx="57500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08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-11908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2300" b="1">
                  <a:solidFill>
                    <a:srgbClr val="FDD935"/>
                  </a:solidFill>
                </a:rPr>
                <a:t>0</a:t>
              </a:r>
              <a:r>
                <a:rPr lang="ko-KR" altLang="en-US" sz="2300" b="1">
                  <a:solidFill>
                    <a:srgbClr val="FDD935"/>
                  </a:solidFill>
                </a:rPr>
                <a:t>9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3221" y="5818575"/>
            <a:ext cx="3709998" cy="243807"/>
          </a:xfrm>
          <a:prstGeom prst="rect">
            <a:avLst/>
          </a:prstGeom>
        </p:spPr>
      </p:pic>
      <p:sp>
        <p:nvSpPr>
          <p:cNvPr id="22" name="사각형: 둥근 모서리 21"/>
          <p:cNvSpPr/>
          <p:nvPr/>
        </p:nvSpPr>
        <p:spPr>
          <a:xfrm>
            <a:off x="3756240" y="8262000"/>
            <a:ext cx="12227760" cy="145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23" name="그룹 1"/>
          <p:cNvGrpSpPr/>
          <p:nvPr/>
        </p:nvGrpSpPr>
        <p:grpSpPr>
          <a:xfrm>
            <a:off x="4172040" y="8794440"/>
            <a:ext cx="398520" cy="387000"/>
            <a:chOff x="4172040" y="8794440"/>
            <a:chExt cx="398520" cy="387000"/>
          </a:xfrm>
        </p:grpSpPr>
        <p:pic>
          <p:nvPicPr>
            <p:cNvPr id="24" name="Object 16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4172040" y="8794440"/>
              <a:ext cx="398520" cy="387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" name="TextBox 11"/>
          <p:cNvSpPr/>
          <p:nvPr/>
        </p:nvSpPr>
        <p:spPr>
          <a:xfrm>
            <a:off x="4715640" y="8707896"/>
            <a:ext cx="10909080" cy="5668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의뢰 진행 현황 관리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" name="TextBox 5"/>
          <p:cNvSpPr/>
          <p:nvPr/>
        </p:nvSpPr>
        <p:spPr>
          <a:xfrm>
            <a:off x="6327000" y="3967920"/>
            <a:ext cx="664812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8800" b="0" spc="5">
                <a:solidFill>
                  <a:srgbClr val="000000"/>
                </a:solidFill>
                <a:latin typeface="G마켓 산스 Bold"/>
                <a:ea typeface="G마켓 산스 Bold"/>
              </a:rPr>
              <a:t>견적</a:t>
            </a:r>
            <a:endParaRPr lang="en-US" altLang="en-US" sz="88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TextBox 7"/>
          <p:cNvSpPr/>
          <p:nvPr/>
        </p:nvSpPr>
        <p:spPr>
          <a:xfrm>
            <a:off x="7991280" y="5491440"/>
            <a:ext cx="3419640" cy="100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60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천세훈</a:t>
            </a:r>
            <a:endParaRPr lang="en-US" altLang="en-US" sz="60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8" name="그룹 3"/>
          <p:cNvGrpSpPr/>
          <p:nvPr/>
        </p:nvGrpSpPr>
        <p:grpSpPr>
          <a:xfrm>
            <a:off x="5693760" y="725400"/>
            <a:ext cx="7913880" cy="6904080"/>
            <a:chOff x="5693760" y="725400"/>
            <a:chExt cx="7913880" cy="6904080"/>
          </a:xfrm>
        </p:grpSpPr>
        <p:grpSp>
          <p:nvGrpSpPr>
            <p:cNvPr id="29" name="그룹 4"/>
            <p:cNvGrpSpPr/>
            <p:nvPr/>
          </p:nvGrpSpPr>
          <p:grpSpPr>
            <a:xfrm>
              <a:off x="5983920" y="725400"/>
              <a:ext cx="7333920" cy="6904080"/>
              <a:chOff x="5983920" y="725400"/>
              <a:chExt cx="7333920" cy="6904080"/>
            </a:xfrm>
          </p:grpSpPr>
          <p:pic>
            <p:nvPicPr>
              <p:cNvPr id="32" name="Object 20"/>
              <p:cNvPicPr/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5983920" y="725400"/>
                <a:ext cx="7333920" cy="6904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" name="그룹 5"/>
            <p:cNvGrpSpPr/>
            <p:nvPr/>
          </p:nvGrpSpPr>
          <p:grpSpPr>
            <a:xfrm>
              <a:off x="5693760" y="822600"/>
              <a:ext cx="7913880" cy="6640920"/>
              <a:chOff x="5693760" y="822600"/>
              <a:chExt cx="7913880" cy="6640920"/>
            </a:xfrm>
          </p:grpSpPr>
          <p:pic>
            <p:nvPicPr>
              <p:cNvPr id="31" name="Object 32"/>
              <p:cNvPicPr/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5693760" y="822600"/>
                <a:ext cx="7913880" cy="6640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3" name="TextBox 27"/>
          <p:cNvSpPr/>
          <p:nvPr/>
        </p:nvSpPr>
        <p:spPr>
          <a:xfrm>
            <a:off x="8205480" y="4569840"/>
            <a:ext cx="2889000" cy="8472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5000" b="1" spc="5">
                <a:solidFill>
                  <a:srgbClr val="000000"/>
                </a:solidFill>
                <a:latin typeface="G마켓 산스 Medium"/>
                <a:ea typeface="G마켓 산스 Medium"/>
              </a:rPr>
              <a:t>송지은</a:t>
            </a:r>
            <a:endParaRPr lang="en-US" altLang="en-US" sz="50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27801" y="3199284"/>
            <a:ext cx="6648749" cy="142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>
                <a:latin typeface="G마켓 산스 Bold"/>
                <a:ea typeface="G마켓 산스 Bold"/>
              </a:rPr>
              <a:t>의뢰리스트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8800" y="723900"/>
            <a:ext cx="92964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마이페이지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의뢰리스트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사회자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828800" y="2344940"/>
            <a:ext cx="12132091" cy="7017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4584331" y="2309298"/>
            <a:ext cx="3261796" cy="176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462328" y="3162300"/>
            <a:ext cx="1406072" cy="722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13870858" y="3086100"/>
            <a:ext cx="1140542" cy="43660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그림 20" descr="텍스트이(가) 표시된 사진  자동 생성된 설명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8001000" y="5777285"/>
            <a:ext cx="10088765" cy="409271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34109" y="8213751"/>
            <a:ext cx="4907195" cy="16168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현재 날짜를 기준으로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행사 마지막날보다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지났을 경우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자동으로 진행현황 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‘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행사완료</a:t>
            </a:r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’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표시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108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91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8800" y="723900"/>
            <a:ext cx="93726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마이페이지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의뢰결제</a:t>
            </a:r>
            <a:r>
              <a:rPr lang="en-US" altLang="ko-KR" sz="5000">
                <a:latin typeface="G마켓 산스 Bold"/>
                <a:ea typeface="G마켓 산스 Bold"/>
              </a:rPr>
              <a:t>(</a:t>
            </a:r>
            <a:r>
              <a:rPr lang="ko-KR" altLang="en-US" sz="5000">
                <a:latin typeface="G마켓 산스 Bold"/>
                <a:ea typeface="G마켓 산스 Bold"/>
              </a:rPr>
              <a:t>의뢰자</a:t>
            </a:r>
            <a:r>
              <a:rPr lang="en-US" altLang="ko-KR" sz="5000">
                <a:latin typeface="G마켓 산스 Bold"/>
                <a:ea typeface="G마켓 산스 Bold"/>
              </a:rPr>
              <a:t>)</a:t>
            </a:r>
            <a:endParaRPr lang="ko-KR" altLang="en-US" sz="5000">
              <a:latin typeface="G마켓 산스 Bold"/>
              <a:ea typeface="G마켓 산스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886071" y="2095500"/>
            <a:ext cx="13762858" cy="1793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155573" y="2593319"/>
            <a:ext cx="1406072" cy="722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906110" y="5108744"/>
            <a:ext cx="5587029" cy="48958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906109" y="7089119"/>
            <a:ext cx="1695329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8472179" y="4826057"/>
            <a:ext cx="5335123" cy="5178537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7493139" y="5336519"/>
            <a:ext cx="1507122" cy="144778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600696" y="4826057"/>
            <a:ext cx="2206606" cy="7765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G마켓 산스 Medium"/>
                <a:ea typeface="G마켓 산스 Medium"/>
              </a:rPr>
              <a:t>1.  </a:t>
            </a:r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관리자에게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결제 정보 전달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rcRect l="69340"/>
          <a:stretch>
            <a:fillRect/>
          </a:stretch>
        </p:blipFill>
        <p:spPr>
          <a:xfrm>
            <a:off x="14286019" y="7998424"/>
            <a:ext cx="3621243" cy="1539240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 flipV="1">
            <a:off x="12516839" y="8768044"/>
            <a:ext cx="3132090" cy="746816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4286019" y="7123856"/>
            <a:ext cx="2206606" cy="7765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진행현황</a:t>
            </a:r>
          </a:p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업데이트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211096" y="2909408"/>
            <a:ext cx="8924812" cy="245026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109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92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  <p:pic>
          <p:nvPicPr>
            <p:cNvPr id="1006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8800" y="723900"/>
            <a:ext cx="937260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>
                <a:latin typeface="G마켓 산스 Bold"/>
                <a:ea typeface="G마켓 산스 Bold"/>
              </a:rPr>
              <a:t>마이페이지 </a:t>
            </a:r>
            <a:r>
              <a:rPr lang="en-US" altLang="ko-KR" sz="5000">
                <a:latin typeface="G마켓 산스 Bold"/>
                <a:ea typeface="G마켓 산스 Bold"/>
              </a:rPr>
              <a:t>– </a:t>
            </a:r>
            <a:r>
              <a:rPr lang="ko-KR" altLang="en-US" sz="5000">
                <a:latin typeface="G마켓 산스 Bold"/>
                <a:ea typeface="G마켓 산스 Bold"/>
              </a:rPr>
              <a:t>행사취소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629116" y="2086520"/>
            <a:ext cx="5650944" cy="196996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629116" y="4241163"/>
            <a:ext cx="5646028" cy="16861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1629116" y="6111938"/>
            <a:ext cx="5646028" cy="163822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2590800" y="2038984"/>
            <a:ext cx="7137524" cy="18091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19658" y="3108393"/>
            <a:ext cx="1406072" cy="722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9225730" y="3108393"/>
            <a:ext cx="2585270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</p:cNvCxnSpPr>
          <p:nvPr/>
        </p:nvCxnSpPr>
        <p:spPr>
          <a:xfrm>
            <a:off x="9225730" y="3469488"/>
            <a:ext cx="2737670" cy="107355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225730" y="3830583"/>
            <a:ext cx="2585270" cy="248833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311494">
            <a:off x="10198750" y="3636113"/>
            <a:ext cx="8178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G마켓 산스 Medium"/>
                <a:ea typeface="G마켓 산스 Medium"/>
              </a:rPr>
              <a:t>7</a:t>
            </a:r>
            <a:r>
              <a:rPr lang="ko-KR" altLang="en-US">
                <a:latin typeface="G마켓 산스 Medium"/>
                <a:ea typeface="G마켓 산스 Medium"/>
              </a:rPr>
              <a:t>일 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208448" y="2742676"/>
            <a:ext cx="8272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G마켓 산스 Medium"/>
                <a:ea typeface="G마켓 산스 Medium"/>
              </a:rPr>
              <a:t>3</a:t>
            </a:r>
            <a:r>
              <a:rPr lang="ko-KR" altLang="en-US">
                <a:latin typeface="G마켓 산스 Medium"/>
                <a:ea typeface="G마켓 산스 Medium"/>
              </a:rPr>
              <a:t>일 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62654" y="5046402"/>
            <a:ext cx="9396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latin typeface="G마켓 산스 Medium"/>
                <a:ea typeface="G마켓 산스 Medium"/>
              </a:rPr>
              <a:t>14</a:t>
            </a:r>
            <a:r>
              <a:rPr lang="ko-KR" altLang="en-US">
                <a:latin typeface="G마켓 산스 Medium"/>
                <a:ea typeface="G마켓 산스 Medium"/>
              </a:rPr>
              <a:t>일 전</a:t>
            </a:r>
          </a:p>
        </p:txBody>
      </p:sp>
      <p:pic>
        <p:nvPicPr>
          <p:cNvPr id="51" name="그림 50" descr="텍스트이(가) 표시된 사진  자동 생성된 설명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2590800" y="5563433"/>
            <a:ext cx="7200900" cy="302029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599842" y="7784795"/>
            <a:ext cx="2206606" cy="776560"/>
          </a:xfrm>
          <a:prstGeom prst="rect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G마켓 산스 Medium"/>
                <a:ea typeface="G마켓 산스 Medium"/>
              </a:rPr>
              <a:t>환불금액 계산</a:t>
            </a:r>
            <a:endParaRPr lang="en-US" altLang="ko-KR" b="1">
              <a:solidFill>
                <a:schemeClr val="tx1"/>
              </a:solidFill>
              <a:latin typeface="G마켓 산스 Medium"/>
              <a:ea typeface="G마켓 산스 Medium"/>
            </a:endParaRPr>
          </a:p>
        </p:txBody>
      </p:sp>
      <p:grpSp>
        <p:nvGrpSpPr>
          <p:cNvPr id="53" name="그룹 1008"/>
          <p:cNvGrpSpPr/>
          <p:nvPr/>
        </p:nvGrpSpPr>
        <p:grpSpPr>
          <a:xfrm>
            <a:off x="2611125" y="8958580"/>
            <a:ext cx="399323" cy="387743"/>
            <a:chOff x="3914659" y="7470265"/>
            <a:chExt cx="399323" cy="387743"/>
          </a:xfrm>
        </p:grpSpPr>
        <p:pic>
          <p:nvPicPr>
            <p:cNvPr id="54" name="Object 28"/>
            <p:cNvPicPr>
              <a:picLocks noChangeAspect="1"/>
            </p:cNvPicPr>
            <p:nvPr/>
          </p:nvPicPr>
          <p:blipFill rotWithShape="1">
            <a:blip r:embed="rId13">
              <a:alphaModFix/>
              <a:lum/>
            </a:blip>
            <a:stretch>
              <a:fillRect/>
            </a:stretch>
          </p:blipFill>
          <p:spPr>
            <a:xfrm>
              <a:off x="3914659" y="7470265"/>
              <a:ext cx="399323" cy="387743"/>
            </a:xfrm>
            <a:prstGeom prst="rect">
              <a:avLst/>
            </a:prstGeom>
          </p:spPr>
        </p:pic>
      </p:grpSp>
      <p:sp>
        <p:nvSpPr>
          <p:cNvPr id="56" name="직사각형 55"/>
          <p:cNvSpPr/>
          <p:nvPr/>
        </p:nvSpPr>
        <p:spPr>
          <a:xfrm>
            <a:off x="6767052" y="8914174"/>
            <a:ext cx="5456904" cy="461664"/>
          </a:xfrm>
          <a:prstGeom prst="rect">
            <a:avLst/>
          </a:prstGeom>
          <a:solidFill>
            <a:srgbClr val="F4D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81846" y="8931382"/>
            <a:ext cx="9186354" cy="448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>
                <a:latin typeface="G마켓 산스 Medium"/>
                <a:ea typeface="G마켓 산스 Medium"/>
              </a:rPr>
              <a:t>사회자의 경우 행사 취소 시 신고 건수 </a:t>
            </a:r>
            <a:r>
              <a:rPr lang="en-US" altLang="ko-KR" sz="2400">
                <a:latin typeface="G마켓 산스 Medium"/>
                <a:ea typeface="G마켓 산스 Medium"/>
              </a:rPr>
              <a:t>+1, </a:t>
            </a:r>
            <a:r>
              <a:rPr lang="ko-KR" altLang="en-US" sz="2400">
                <a:latin typeface="G마켓 산스 Medium"/>
                <a:ea typeface="G마켓 산스 Medium"/>
              </a:rPr>
              <a:t>행사 </a:t>
            </a:r>
            <a:r>
              <a:rPr lang="en-US" altLang="ko-KR" sz="2400">
                <a:latin typeface="G마켓 산스 Medium"/>
                <a:ea typeface="G마켓 산스 Medium"/>
              </a:rPr>
              <a:t>3</a:t>
            </a:r>
            <a:r>
              <a:rPr lang="ko-KR" altLang="en-US" sz="2400">
                <a:latin typeface="G마켓 산스 Medium"/>
                <a:ea typeface="G마켓 산스 Medium"/>
              </a:rPr>
              <a:t>일 전에는 취소 불가</a:t>
            </a:r>
          </a:p>
        </p:txBody>
      </p:sp>
      <p:grpSp>
        <p:nvGrpSpPr>
          <p:cNvPr id="57" name="그룹 1008"/>
          <p:cNvGrpSpPr/>
          <p:nvPr/>
        </p:nvGrpSpPr>
        <p:grpSpPr>
          <a:xfrm>
            <a:off x="2611125" y="9537068"/>
            <a:ext cx="399323" cy="387743"/>
            <a:chOff x="3914659" y="7470265"/>
            <a:chExt cx="399323" cy="387743"/>
          </a:xfrm>
        </p:grpSpPr>
        <p:pic>
          <p:nvPicPr>
            <p:cNvPr id="58" name="Object 28"/>
            <p:cNvPicPr>
              <a:picLocks noChangeAspect="1"/>
            </p:cNvPicPr>
            <p:nvPr/>
          </p:nvPicPr>
          <p:blipFill rotWithShape="1">
            <a:blip r:embed="rId13">
              <a:alphaModFix/>
              <a:lum/>
            </a:blip>
            <a:stretch>
              <a:fillRect/>
            </a:stretch>
          </p:blipFill>
          <p:spPr>
            <a:xfrm>
              <a:off x="3914659" y="7470265"/>
              <a:ext cx="399323" cy="387743"/>
            </a:xfrm>
            <a:prstGeom prst="rect">
              <a:avLst/>
            </a:prstGeom>
          </p:spPr>
        </p:pic>
      </p:grpSp>
      <p:sp>
        <p:nvSpPr>
          <p:cNvPr id="59" name="직사각형 58"/>
          <p:cNvSpPr/>
          <p:nvPr/>
        </p:nvSpPr>
        <p:spPr>
          <a:xfrm>
            <a:off x="8410895" y="9521834"/>
            <a:ext cx="4619305" cy="402977"/>
          </a:xfrm>
          <a:prstGeom prst="rect">
            <a:avLst/>
          </a:prstGeom>
          <a:solidFill>
            <a:srgbClr val="F4D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81846" y="9509870"/>
            <a:ext cx="10100754" cy="451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400">
                <a:latin typeface="G마켓 산스 Medium"/>
                <a:ea typeface="G마켓 산스 Medium"/>
              </a:rPr>
              <a:t>환불 금액 </a:t>
            </a:r>
            <a:r>
              <a:rPr lang="en-US" altLang="ko-KR" sz="2400">
                <a:latin typeface="G마켓 산스 Medium"/>
                <a:ea typeface="G마켓 산스 Medium"/>
              </a:rPr>
              <a:t>%</a:t>
            </a:r>
            <a:r>
              <a:rPr lang="ko-KR" altLang="en-US" sz="2400">
                <a:latin typeface="G마켓 산스 Medium"/>
                <a:ea typeface="G마켓 산스 Medium"/>
              </a:rPr>
              <a:t>에 따라 사회자</a:t>
            </a:r>
            <a:r>
              <a:rPr lang="en-US" altLang="ko-KR" sz="2400">
                <a:latin typeface="G마켓 산스 Medium"/>
                <a:ea typeface="G마켓 산스 Medium"/>
              </a:rPr>
              <a:t>, </a:t>
            </a:r>
            <a:r>
              <a:rPr lang="ko-KR" altLang="en-US" sz="2400">
                <a:latin typeface="G마켓 산스 Medium"/>
                <a:ea typeface="G마켓 산스 Medium"/>
              </a:rPr>
              <a:t>의뢰인에게 각자의 정산 내용 관리자에게 전달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110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07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8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9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0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93</a:t>
              </a:r>
            </a:p>
          </p:txBody>
        </p:sp>
        <p:sp>
          <p:nvSpPr>
            <p:cNvPr id="1011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2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01"/>
          <p:cNvGrpSpPr/>
          <p:nvPr/>
        </p:nvGrpSpPr>
        <p:grpSpPr>
          <a:xfrm>
            <a:off x="1511440" y="0"/>
            <a:ext cx="16778592" cy="10299060"/>
            <a:chOff x="1507122" y="0"/>
            <a:chExt cx="16778592" cy="10299060"/>
          </a:xfrm>
        </p:grpSpPr>
        <p:pic>
          <p:nvPicPr>
            <p:cNvPr id="1013" name="Object 2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5" name="그룹 1001"/>
          <p:cNvGrpSpPr/>
          <p:nvPr/>
        </p:nvGrpSpPr>
        <p:grpSpPr>
          <a:xfrm>
            <a:off x="1509408" y="0"/>
            <a:ext cx="16778592" cy="10299060"/>
            <a:chOff x="1507122" y="0"/>
            <a:chExt cx="16778592" cy="10299060"/>
          </a:xfrm>
        </p:grpSpPr>
      </p:grpSp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</p:grpSp>
      <p:grpSp>
        <p:nvGrpSpPr>
          <p:cNvPr id="1002" name="그룹 100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 rot="16200000">
            <a:off x="-1093221" y="5847146"/>
            <a:ext cx="3709998" cy="2438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3671" y="448317"/>
            <a:ext cx="260454" cy="260454"/>
            <a:chOff x="1733671" y="448317"/>
            <a:chExt cx="260454" cy="260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733671" y="448317"/>
              <a:ext cx="260454" cy="2604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28800" y="723900"/>
            <a:ext cx="9372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5000" dirty="0">
                <a:latin typeface="G마켓 산스 Bold"/>
                <a:ea typeface="G마켓 산스 Bold"/>
              </a:rPr>
              <a:t>마이페이지 </a:t>
            </a:r>
            <a:r>
              <a:rPr lang="en-US" altLang="ko-KR" sz="5000" dirty="0">
                <a:latin typeface="G마켓 산스 Bold"/>
                <a:ea typeface="G마켓 산스 Bold"/>
              </a:rPr>
              <a:t>– </a:t>
            </a:r>
            <a:r>
              <a:rPr lang="ko-KR" altLang="en-US" sz="5000" dirty="0">
                <a:latin typeface="G마켓 산스 Bold"/>
                <a:ea typeface="G마켓 산스 Bold"/>
              </a:rPr>
              <a:t>행사완료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rcRect l="68480"/>
          <a:stretch>
            <a:fillRect/>
          </a:stretch>
        </p:blipFill>
        <p:spPr>
          <a:xfrm>
            <a:off x="2606699" y="2281695"/>
            <a:ext cx="7696200" cy="25779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15578" y="3222997"/>
            <a:ext cx="1584176" cy="722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5336804" y="4872883"/>
            <a:ext cx="4976911" cy="516560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8099884" y="3958418"/>
            <a:ext cx="0" cy="132422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111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2106824" y="2281695"/>
            <a:ext cx="5020371" cy="519673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9317989" y="3535424"/>
            <a:ext cx="3505985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06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07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08" name="Object 12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09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94</a:t>
              </a:r>
            </a:p>
          </p:txBody>
        </p:sp>
        <p:sp>
          <p:nvSpPr>
            <p:cNvPr id="1010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1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그룹 1001"/>
          <p:cNvGrpSpPr/>
          <p:nvPr/>
        </p:nvGrpSpPr>
        <p:grpSpPr>
          <a:xfrm>
            <a:off x="2583720" y="1202400"/>
            <a:ext cx="6703200" cy="6703200"/>
            <a:chOff x="2583720" y="1202400"/>
            <a:chExt cx="6703200" cy="6703200"/>
          </a:xfrm>
        </p:grpSpPr>
        <p:pic>
          <p:nvPicPr>
            <p:cNvPr id="716" name="Object 2"/>
            <p:cNvPicPr/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583720" y="1202400"/>
              <a:ext cx="6703200" cy="670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17" name="그룹 1002"/>
          <p:cNvGrpSpPr/>
          <p:nvPr/>
        </p:nvGrpSpPr>
        <p:grpSpPr>
          <a:xfrm>
            <a:off x="0" y="8671892"/>
            <a:ext cx="18295200" cy="1668960"/>
            <a:chOff x="0" y="8616240"/>
            <a:chExt cx="18295200" cy="1668960"/>
          </a:xfrm>
        </p:grpSpPr>
        <p:pic>
          <p:nvPicPr>
            <p:cNvPr id="718" name="Object 5"/>
            <p:cNvPicPr/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8616240"/>
              <a:ext cx="18295200" cy="1668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19" name="그룹 1003"/>
          <p:cNvGrpSpPr/>
          <p:nvPr/>
        </p:nvGrpSpPr>
        <p:grpSpPr>
          <a:xfrm>
            <a:off x="2166120" y="900000"/>
            <a:ext cx="6703200" cy="6703200"/>
            <a:chOff x="2166120" y="900000"/>
            <a:chExt cx="6703200" cy="6703200"/>
          </a:xfrm>
        </p:grpSpPr>
        <p:pic>
          <p:nvPicPr>
            <p:cNvPr id="720" name="Object 8"/>
            <p:cNvPicPr/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2166120" y="900000"/>
              <a:ext cx="6703200" cy="6703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21" name="Object 10"/>
          <p:cNvPicPr/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764000" y="2747160"/>
            <a:ext cx="6240960" cy="3291480"/>
          </a:xfrm>
          <a:prstGeom prst="rect">
            <a:avLst/>
          </a:prstGeom>
          <a:ln w="0">
            <a:noFill/>
          </a:ln>
        </p:spPr>
      </p:pic>
      <p:grpSp>
        <p:nvGrpSpPr>
          <p:cNvPr id="722" name="그룹 1004"/>
          <p:cNvGrpSpPr/>
          <p:nvPr/>
        </p:nvGrpSpPr>
        <p:grpSpPr>
          <a:xfrm>
            <a:off x="1211760" y="4456800"/>
            <a:ext cx="4388040" cy="4388040"/>
            <a:chOff x="1211760" y="4456800"/>
            <a:chExt cx="4388040" cy="4388040"/>
          </a:xfrm>
        </p:grpSpPr>
        <p:pic>
          <p:nvPicPr>
            <p:cNvPr id="723" name="Object 12"/>
            <p:cNvPicPr/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211760" y="4456800"/>
              <a:ext cx="4388040" cy="4388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24" name="그룹 1005"/>
          <p:cNvGrpSpPr/>
          <p:nvPr/>
        </p:nvGrpSpPr>
        <p:grpSpPr>
          <a:xfrm>
            <a:off x="7175520" y="1535760"/>
            <a:ext cx="2477520" cy="2477520"/>
            <a:chOff x="7175520" y="1535760"/>
            <a:chExt cx="2477520" cy="2477520"/>
          </a:xfrm>
        </p:grpSpPr>
        <p:pic>
          <p:nvPicPr>
            <p:cNvPr id="725" name="Object 15"/>
            <p:cNvPicPr/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 rot="21360000">
              <a:off x="7253640" y="1613880"/>
              <a:ext cx="2321280" cy="2321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26" name="Object 17"/>
          <p:cNvPicPr/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6452640" y="9317520"/>
            <a:ext cx="4376160" cy="374400"/>
          </a:xfrm>
          <a:prstGeom prst="rect">
            <a:avLst/>
          </a:prstGeom>
          <a:ln w="0">
            <a:noFill/>
          </a:ln>
        </p:spPr>
      </p:pic>
      <p:sp>
        <p:nvSpPr>
          <p:cNvPr id="727" name="사각형: 둥근 모서리 2"/>
          <p:cNvSpPr/>
          <p:nvPr/>
        </p:nvSpPr>
        <p:spPr>
          <a:xfrm>
            <a:off x="10102680" y="1499040"/>
            <a:ext cx="6456960" cy="58806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en-US" sz="1800" b="0" spc="5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8" name="TextBox 29"/>
          <p:cNvSpPr/>
          <p:nvPr/>
        </p:nvSpPr>
        <p:spPr>
          <a:xfrm>
            <a:off x="11183400" y="2014200"/>
            <a:ext cx="555624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견적서 매칭 기능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729" name="그룹 6"/>
          <p:cNvGrpSpPr/>
          <p:nvPr/>
        </p:nvGrpSpPr>
        <p:grpSpPr>
          <a:xfrm>
            <a:off x="10620000" y="2160000"/>
            <a:ext cx="382320" cy="371160"/>
            <a:chOff x="10620000" y="2160000"/>
            <a:chExt cx="382320" cy="371160"/>
          </a:xfrm>
        </p:grpSpPr>
        <p:pic>
          <p:nvPicPr>
            <p:cNvPr id="730" name="Object 55"/>
            <p:cNvPicPr/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620000" y="2160000"/>
              <a:ext cx="382320" cy="371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31" name="그룹 10"/>
          <p:cNvGrpSpPr/>
          <p:nvPr/>
        </p:nvGrpSpPr>
        <p:grpSpPr>
          <a:xfrm>
            <a:off x="10620360" y="3240000"/>
            <a:ext cx="382320" cy="371160"/>
            <a:chOff x="10620360" y="3240000"/>
            <a:chExt cx="382320" cy="371160"/>
          </a:xfrm>
        </p:grpSpPr>
        <p:pic>
          <p:nvPicPr>
            <p:cNvPr id="732" name="Object 65"/>
            <p:cNvPicPr/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620360" y="3240000"/>
              <a:ext cx="382320" cy="371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33" name="그룹 11"/>
          <p:cNvGrpSpPr/>
          <p:nvPr/>
        </p:nvGrpSpPr>
        <p:grpSpPr>
          <a:xfrm>
            <a:off x="10620360" y="4356000"/>
            <a:ext cx="382320" cy="371160"/>
            <a:chOff x="10620360" y="4356000"/>
            <a:chExt cx="382320" cy="371160"/>
          </a:xfrm>
        </p:grpSpPr>
        <p:pic>
          <p:nvPicPr>
            <p:cNvPr id="734" name="Object 66"/>
            <p:cNvPicPr/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620360" y="4356000"/>
              <a:ext cx="382320" cy="371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735" name="그룹 12"/>
          <p:cNvGrpSpPr/>
          <p:nvPr/>
        </p:nvGrpSpPr>
        <p:grpSpPr>
          <a:xfrm>
            <a:off x="10620360" y="5400000"/>
            <a:ext cx="382320" cy="371160"/>
            <a:chOff x="10620360" y="5400000"/>
            <a:chExt cx="382320" cy="371160"/>
          </a:xfrm>
        </p:grpSpPr>
        <p:pic>
          <p:nvPicPr>
            <p:cNvPr id="736" name="Object 68"/>
            <p:cNvPicPr/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620360" y="5400000"/>
              <a:ext cx="382320" cy="371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37" name="TextBox 33"/>
          <p:cNvSpPr/>
          <p:nvPr/>
        </p:nvSpPr>
        <p:spPr>
          <a:xfrm>
            <a:off x="11183400" y="3094200"/>
            <a:ext cx="555624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사회자 의뢰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8" name="TextBox 35"/>
          <p:cNvSpPr/>
          <p:nvPr/>
        </p:nvSpPr>
        <p:spPr>
          <a:xfrm>
            <a:off x="11183400" y="4174200"/>
            <a:ext cx="5556240" cy="5666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공모전 등록</a:t>
            </a:r>
            <a:r>
              <a:rPr lang="en-US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우승자 선정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9" name="TextBox 36"/>
          <p:cNvSpPr/>
          <p:nvPr/>
        </p:nvSpPr>
        <p:spPr>
          <a:xfrm>
            <a:off x="11183400" y="5254200"/>
            <a:ext cx="555624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구인글 등록</a:t>
            </a:r>
            <a:r>
              <a:rPr lang="en-US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, 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구직신청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740" name="그룹 13"/>
          <p:cNvGrpSpPr/>
          <p:nvPr/>
        </p:nvGrpSpPr>
        <p:grpSpPr>
          <a:xfrm>
            <a:off x="10620360" y="6480000"/>
            <a:ext cx="382320" cy="371160"/>
            <a:chOff x="10620360" y="6480000"/>
            <a:chExt cx="382320" cy="371160"/>
          </a:xfrm>
        </p:grpSpPr>
        <p:pic>
          <p:nvPicPr>
            <p:cNvPr id="741" name="Object 69"/>
            <p:cNvPicPr/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0620360" y="6480000"/>
              <a:ext cx="382320" cy="371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42" name="TextBox 37"/>
          <p:cNvSpPr/>
          <p:nvPr/>
        </p:nvSpPr>
        <p:spPr>
          <a:xfrm>
            <a:off x="11183400" y="6334200"/>
            <a:ext cx="555624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t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관리자페이지</a:t>
            </a:r>
            <a:r>
              <a:rPr lang="en-US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(</a:t>
            </a:r>
            <a:r>
              <a:rPr lang="ko-KR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정산</a:t>
            </a:r>
            <a:r>
              <a:rPr lang="en-US" altLang="en-US" sz="3200" b="0" spc="5">
                <a:solidFill>
                  <a:srgbClr val="000000"/>
                </a:solidFill>
                <a:latin typeface="G마켓 산스 Medium"/>
                <a:ea typeface="G마켓 산스 Medium"/>
              </a:rPr>
              <a:t>)</a:t>
            </a:r>
            <a:endParaRPr lang="en-US" altLang="en-US" sz="3200" b="0" spc="5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16200000">
            <a:off x="-1093221" y="5660575"/>
            <a:ext cx="3709998" cy="2438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3699" y="474791"/>
            <a:ext cx="260454" cy="260454"/>
            <a:chOff x="1753699" y="474791"/>
            <a:chExt cx="260454" cy="2604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1753699" y="474791"/>
              <a:ext cx="260454" cy="2604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982" y="7476011"/>
            <a:ext cx="3094460" cy="2774761"/>
            <a:chOff x="1516062" y="7549956"/>
            <a:chExt cx="4333289" cy="29314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516062" y="7549956"/>
              <a:ext cx="4333289" cy="29314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35900" y="1837105"/>
            <a:ext cx="3667131" cy="3050954"/>
            <a:chOff x="14635900" y="1837105"/>
            <a:chExt cx="3667131" cy="30509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14635900" y="1837105"/>
              <a:ext cx="3667131" cy="3050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84061" y="2618155"/>
            <a:ext cx="14637139" cy="6171429"/>
            <a:chOff x="2584061" y="2618155"/>
            <a:chExt cx="14637139" cy="61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29996" y="5256933"/>
              <a:ext cx="1646295" cy="140469"/>
              <a:chOff x="8029996" y="5256933"/>
              <a:chExt cx="1646295" cy="14046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8029996" y="5256933"/>
                <a:ext cx="1646295" cy="1404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60069" y="7319339"/>
              <a:ext cx="1562806" cy="629441"/>
              <a:chOff x="8060069" y="7319339"/>
              <a:chExt cx="1562806" cy="6294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>
                <a:off x="8060069" y="7319339"/>
                <a:ext cx="1562806" cy="62944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1">
              <a:alphaModFix/>
              <a:lum/>
            </a:blip>
            <a:stretch>
              <a:fillRect/>
            </a:stretch>
          </p:blipFill>
          <p:spPr>
            <a:xfrm>
              <a:off x="9143315" y="4918925"/>
              <a:ext cx="1095786" cy="10463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9162387" y="7476012"/>
              <a:ext cx="1132224" cy="10463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>
              <a:alphaModFix/>
              <a:lum/>
            </a:blip>
            <a:stretch>
              <a:fillRect/>
            </a:stretch>
          </p:blipFill>
          <p:spPr>
            <a:xfrm>
              <a:off x="10006533" y="3606924"/>
              <a:ext cx="4677938" cy="71948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584061" y="2618155"/>
              <a:ext cx="6171429" cy="6171429"/>
              <a:chOff x="2584061" y="2618155"/>
              <a:chExt cx="6171429" cy="6171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4">
                <a:alphaModFix/>
                <a:lum/>
              </a:blip>
              <a:stretch>
                <a:fillRect/>
              </a:stretch>
            </p:blipFill>
            <p:spPr>
              <a:xfrm>
                <a:off x="2584061" y="2618155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9996949" y="5082663"/>
              <a:ext cx="6449015" cy="80570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>
              <a:alphaModFix/>
              <a:lum/>
            </a:blip>
            <a:stretch>
              <a:fillRect/>
            </a:stretch>
          </p:blipFill>
          <p:spPr>
            <a:xfrm>
              <a:off x="9970146" y="6267135"/>
              <a:ext cx="4376928" cy="71948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>
              <a:alphaModFix/>
              <a:lum/>
            </a:blip>
            <a:stretch>
              <a:fillRect/>
            </a:stretch>
          </p:blipFill>
          <p:spPr>
            <a:xfrm>
              <a:off x="10034958" y="7623997"/>
              <a:ext cx="7186242" cy="72388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081945" y="6467366"/>
              <a:ext cx="1665515" cy="140469"/>
              <a:chOff x="8081945" y="6467366"/>
              <a:chExt cx="1665515" cy="14046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8">
                <a:alphaModFix/>
                <a:lum/>
              </a:blip>
              <a:stretch>
                <a:fillRect/>
              </a:stretch>
            </p:blipFill>
            <p:spPr>
              <a:xfrm>
                <a:off x="8081945" y="6467366"/>
                <a:ext cx="1665515" cy="14046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>
              <a:alphaModFix/>
              <a:lum/>
            </a:blip>
            <a:stretch>
              <a:fillRect/>
            </a:stretch>
          </p:blipFill>
          <p:spPr>
            <a:xfrm>
              <a:off x="9141584" y="6142680"/>
              <a:ext cx="1095786" cy="104633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8035598" y="3932897"/>
              <a:ext cx="1628978" cy="656092"/>
              <a:chOff x="8035598" y="3932897"/>
              <a:chExt cx="1628978" cy="65609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20">
                <a:alphaModFix/>
                <a:lum/>
              </a:blip>
              <a:stretch>
                <a:fillRect/>
              </a:stretch>
            </p:blipFill>
            <p:spPr>
              <a:xfrm rot="21540000">
                <a:off x="8035598" y="3932897"/>
                <a:ext cx="1628978" cy="65609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>
              <a:alphaModFix/>
              <a:lum/>
            </a:blip>
            <a:stretch>
              <a:fillRect/>
            </a:stretch>
          </p:blipFill>
          <p:spPr>
            <a:xfrm>
              <a:off x="9143315" y="3486702"/>
              <a:ext cx="1034719" cy="10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880821" y="509782"/>
            <a:ext cx="2803620" cy="1030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114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15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6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7" name="Object 12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8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96</a:t>
              </a:r>
            </a:p>
          </p:txBody>
        </p:sp>
        <p:sp>
          <p:nvSpPr>
            <p:cNvPr id="1019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16200000">
            <a:off x="-1093221" y="5660575"/>
            <a:ext cx="3709998" cy="2438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890345" y="509782"/>
            <a:ext cx="2803620" cy="1040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3699" y="463446"/>
            <a:ext cx="260454" cy="260454"/>
            <a:chOff x="1753699" y="344564"/>
            <a:chExt cx="260454" cy="260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753699" y="344564"/>
              <a:ext cx="260454" cy="2604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35900" y="1837105"/>
            <a:ext cx="3667131" cy="3050954"/>
            <a:chOff x="14635900" y="1837105"/>
            <a:chExt cx="3667131" cy="30509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14635900" y="1837105"/>
              <a:ext cx="3667131" cy="30509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90524" y="4825529"/>
            <a:ext cx="1646295" cy="140469"/>
            <a:chOff x="7990524" y="4825529"/>
            <a:chExt cx="1646295" cy="1404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7990524" y="4825529"/>
              <a:ext cx="1646295" cy="14046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103844" y="4487521"/>
            <a:ext cx="1034719" cy="10463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0006568" y="6068441"/>
            <a:ext cx="4817281" cy="7194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84061" y="2618155"/>
            <a:ext cx="6171429" cy="6171429"/>
            <a:chOff x="2584061" y="2618155"/>
            <a:chExt cx="6171429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2584061" y="2618155"/>
              <a:ext cx="6171429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9957477" y="4651259"/>
            <a:ext cx="6218862" cy="8017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29996" y="6327333"/>
            <a:ext cx="1646295" cy="140469"/>
            <a:chOff x="8029996" y="6327333"/>
            <a:chExt cx="1646295" cy="1404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8029996" y="6327333"/>
              <a:ext cx="1646295" cy="14046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9143315" y="5948220"/>
            <a:ext cx="1095786" cy="1046338"/>
          </a:xfrm>
          <a:prstGeom prst="rect">
            <a:avLst/>
          </a:prstGeom>
        </p:spPr>
      </p:pic>
      <p:grpSp>
        <p:nvGrpSpPr>
          <p:cNvPr id="2" name="그룹 1005"/>
          <p:cNvGrpSpPr/>
          <p:nvPr/>
        </p:nvGrpSpPr>
        <p:grpSpPr>
          <a:xfrm>
            <a:off x="1589982" y="7476011"/>
            <a:ext cx="3094460" cy="2774761"/>
            <a:chOff x="1516062" y="7549956"/>
            <a:chExt cx="4333289" cy="2931434"/>
          </a:xfrm>
        </p:grpSpPr>
        <p:pic>
          <p:nvPicPr>
            <p:cNvPr id="4" name="Object 15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1516062" y="7549956"/>
              <a:ext cx="4333289" cy="293143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115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10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1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2" name="Object 12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3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97</a:t>
              </a:r>
            </a:p>
          </p:txBody>
        </p:sp>
        <p:sp>
          <p:nvSpPr>
            <p:cNvPr id="1014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5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122" y="0"/>
            <a:ext cx="16778592" cy="10299060"/>
            <a:chOff x="1507122" y="0"/>
            <a:chExt cx="16778592" cy="102990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507122" y="0"/>
              <a:ext cx="16778592" cy="102990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507122" cy="1837105"/>
            <a:chOff x="0" y="0"/>
            <a:chExt cx="1507122" cy="1837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507122" cy="18371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 rot="16200000">
            <a:off x="-1093221" y="5660575"/>
            <a:ext cx="3709998" cy="2438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0345" y="423607"/>
            <a:ext cx="260454" cy="260454"/>
            <a:chOff x="7611967" y="480749"/>
            <a:chExt cx="260454" cy="2604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7611967" y="480749"/>
              <a:ext cx="260454" cy="2604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3017" y="2341867"/>
            <a:ext cx="15085849" cy="7737641"/>
            <a:chOff x="2363017" y="2341867"/>
            <a:chExt cx="15085849" cy="77376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63017" y="2341867"/>
              <a:ext cx="7289308" cy="3633384"/>
              <a:chOff x="2363017" y="2341867"/>
              <a:chExt cx="7289308" cy="36333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lum/>
              </a:blip>
              <a:stretch>
                <a:fillRect/>
              </a:stretch>
            </p:blipFill>
            <p:spPr>
              <a:xfrm>
                <a:off x="2363017" y="2341867"/>
                <a:ext cx="7289308" cy="36333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63017" y="6446124"/>
              <a:ext cx="7289308" cy="3633384"/>
              <a:chOff x="2363017" y="6446124"/>
              <a:chExt cx="7289308" cy="36333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lum/>
              </a:blip>
              <a:stretch>
                <a:fillRect/>
              </a:stretch>
            </p:blipFill>
            <p:spPr>
              <a:xfrm>
                <a:off x="2363017" y="6446124"/>
                <a:ext cx="7289308" cy="363338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68747" y="2341867"/>
              <a:ext cx="7280119" cy="3633384"/>
              <a:chOff x="10168747" y="2341867"/>
              <a:chExt cx="7280119" cy="36333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8">
                <a:alphaModFix/>
                <a:lum/>
              </a:blip>
              <a:stretch>
                <a:fillRect/>
              </a:stretch>
            </p:blipFill>
            <p:spPr>
              <a:xfrm>
                <a:off x="10168747" y="2341867"/>
                <a:ext cx="7280119" cy="363338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168747" y="6446124"/>
              <a:ext cx="7280119" cy="3633384"/>
              <a:chOff x="10168747" y="6446124"/>
              <a:chExt cx="7280119" cy="36333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  <a:lum/>
              </a:blip>
              <a:stretch>
                <a:fillRect/>
              </a:stretch>
            </p:blipFill>
            <p:spPr>
              <a:xfrm>
                <a:off x="10168747" y="6446124"/>
                <a:ext cx="7280119" cy="36333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946119" y="4258602"/>
              <a:ext cx="3919645" cy="3917267"/>
              <a:chOff x="7946119" y="4258602"/>
              <a:chExt cx="3919645" cy="391726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0">
                <a:alphaModFix/>
                <a:lum/>
              </a:blip>
              <a:stretch>
                <a:fillRect/>
              </a:stretch>
            </p:blipFill>
            <p:spPr>
              <a:xfrm rot="18900000">
                <a:off x="7946119" y="4258602"/>
                <a:ext cx="3919645" cy="3917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279525" y="6203356"/>
              <a:ext cx="5217545" cy="38917"/>
              <a:chOff x="7279525" y="6203356"/>
              <a:chExt cx="5217545" cy="3891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  <a:lum/>
              </a:blip>
              <a:stretch>
                <a:fillRect/>
              </a:stretch>
            </p:blipFill>
            <p:spPr>
              <a:xfrm>
                <a:off x="7279525" y="6203356"/>
                <a:ext cx="5217545" cy="3891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301812" y="6187738"/>
              <a:ext cx="5169939" cy="38917"/>
              <a:chOff x="7301812" y="6187738"/>
              <a:chExt cx="5169939" cy="389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2">
                <a:alphaModFix/>
                <a:lum/>
              </a:blip>
              <a:stretch>
                <a:fillRect/>
              </a:stretch>
            </p:blipFill>
            <p:spPr>
              <a:xfrm rot="16200000">
                <a:off x="7301812" y="6187738"/>
                <a:ext cx="5169939" cy="3891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3">
              <a:alphaModFix/>
              <a:lum/>
            </a:blip>
            <a:stretch>
              <a:fillRect/>
            </a:stretch>
          </p:blipFill>
          <p:spPr>
            <a:xfrm>
              <a:off x="8487939" y="4257625"/>
              <a:ext cx="1448675" cy="222819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4">
              <a:alphaModFix/>
              <a:lum/>
            </a:blip>
            <a:stretch>
              <a:fillRect/>
            </a:stretch>
          </p:blipFill>
          <p:spPr>
            <a:xfrm>
              <a:off x="9827303" y="4250552"/>
              <a:ext cx="1876032" cy="220046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5">
              <a:alphaModFix/>
              <a:lum/>
            </a:blip>
            <a:stretch>
              <a:fillRect/>
            </a:stretch>
          </p:blipFill>
          <p:spPr>
            <a:xfrm>
              <a:off x="8412380" y="5872715"/>
              <a:ext cx="1656713" cy="222818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6">
              <a:alphaModFix/>
              <a:lum/>
            </a:blip>
            <a:stretch>
              <a:fillRect/>
            </a:stretch>
          </p:blipFill>
          <p:spPr>
            <a:xfrm>
              <a:off x="9973271" y="5894847"/>
              <a:ext cx="1492132" cy="219961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7">
              <a:alphaModFix/>
              <a:lum/>
            </a:blip>
            <a:stretch>
              <a:fillRect/>
            </a:stretch>
          </p:blipFill>
          <p:spPr>
            <a:xfrm>
              <a:off x="2710965" y="2901606"/>
              <a:ext cx="5921889" cy="70928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8">
              <a:alphaModFix/>
              <a:lum/>
            </a:blip>
            <a:stretch>
              <a:fillRect/>
            </a:stretch>
          </p:blipFill>
          <p:spPr>
            <a:xfrm>
              <a:off x="2690207" y="3825243"/>
              <a:ext cx="4722489" cy="70928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>
              <a:alphaModFix/>
              <a:lum/>
            </a:blip>
            <a:stretch>
              <a:fillRect/>
            </a:stretch>
          </p:blipFill>
          <p:spPr>
            <a:xfrm>
              <a:off x="2617562" y="4745555"/>
              <a:ext cx="5026356" cy="70928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>
              <a:alphaModFix/>
              <a:lum/>
            </a:blip>
            <a:stretch>
              <a:fillRect/>
            </a:stretch>
          </p:blipFill>
          <p:spPr>
            <a:xfrm>
              <a:off x="11314883" y="3097273"/>
              <a:ext cx="5838556" cy="70928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>
              <a:alphaModFix/>
              <a:lum/>
            </a:blip>
            <a:stretch>
              <a:fillRect/>
            </a:stretch>
          </p:blipFill>
          <p:spPr>
            <a:xfrm>
              <a:off x="11178261" y="4008981"/>
              <a:ext cx="5946651" cy="133112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2">
              <a:alphaModFix/>
              <a:lum/>
            </a:blip>
            <a:stretch>
              <a:fillRect/>
            </a:stretch>
          </p:blipFill>
          <p:spPr>
            <a:xfrm>
              <a:off x="2638319" y="8921192"/>
              <a:ext cx="6497194" cy="71880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3">
              <a:alphaModFix/>
              <a:lum/>
            </a:blip>
            <a:stretch>
              <a:fillRect/>
            </a:stretch>
          </p:blipFill>
          <p:spPr>
            <a:xfrm>
              <a:off x="2669451" y="7988445"/>
              <a:ext cx="5176356" cy="71880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4">
              <a:alphaModFix/>
              <a:lum/>
            </a:blip>
            <a:stretch>
              <a:fillRect/>
            </a:stretch>
          </p:blipFill>
          <p:spPr>
            <a:xfrm>
              <a:off x="13386727" y="7077398"/>
              <a:ext cx="3715051" cy="70928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5">
              <a:alphaModFix/>
              <a:lum/>
            </a:blip>
            <a:stretch>
              <a:fillRect/>
            </a:stretch>
          </p:blipFill>
          <p:spPr>
            <a:xfrm>
              <a:off x="13346070" y="7980424"/>
              <a:ext cx="3743623" cy="70928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6">
              <a:alphaModFix/>
              <a:lum/>
            </a:blip>
            <a:stretch>
              <a:fillRect/>
            </a:stretch>
          </p:blipFill>
          <p:spPr>
            <a:xfrm>
              <a:off x="14172881" y="8827790"/>
              <a:ext cx="2912070" cy="7092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7122" y="1799009"/>
            <a:ext cx="16778592" cy="38095"/>
            <a:chOff x="1507122" y="1799009"/>
            <a:chExt cx="16778592" cy="380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7">
              <a:alphaModFix/>
              <a:lum/>
            </a:blip>
            <a:stretch>
              <a:fillRect/>
            </a:stretch>
          </p:blipFill>
          <p:spPr>
            <a:xfrm>
              <a:off x="1507122" y="1799009"/>
              <a:ext cx="16778592" cy="38095"/>
            </a:xfrm>
            <a:prstGeom prst="rect">
              <a:avLst/>
            </a:prstGeom>
          </p:spPr>
        </p:pic>
      </p:grpSp>
      <p:sp>
        <p:nvSpPr>
          <p:cNvPr id="1013" name="직사각형 1018"/>
          <p:cNvSpPr txBox="1"/>
          <p:nvPr/>
        </p:nvSpPr>
        <p:spPr>
          <a:xfrm>
            <a:off x="1813560" y="678180"/>
            <a:ext cx="9069705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5000">
                <a:latin typeface="G마켓 산스 Bold"/>
                <a:ea typeface="G마켓 산스 Bold"/>
              </a:rPr>
              <a:t>SWOT</a:t>
            </a:r>
            <a:r>
              <a:rPr lang="ko-KR" altLang="en-US" sz="5000">
                <a:latin typeface="G마켓 산스 Bold"/>
                <a:ea typeface="G마켓 산스 Bold"/>
              </a:rPr>
              <a:t> 분석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032" y="793082"/>
            <a:ext cx="71247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300" b="1">
                <a:solidFill>
                  <a:srgbClr val="FDD935"/>
                </a:solidFill>
              </a:rPr>
              <a:t>116</a:t>
            </a:r>
            <a:endParaRPr lang="ko-KR" altLang="en-US" sz="2300" b="1">
              <a:solidFill>
                <a:srgbClr val="FDD935"/>
              </a:solidFill>
            </a:endParaRPr>
          </a:p>
        </p:txBody>
      </p:sp>
      <p:grpSp>
        <p:nvGrpSpPr>
          <p:cNvPr id="1014" name="그룹 5"/>
          <p:cNvGrpSpPr/>
          <p:nvPr/>
        </p:nvGrpSpPr>
        <p:grpSpPr>
          <a:xfrm>
            <a:off x="5046" y="-4782"/>
            <a:ext cx="1507122" cy="1840986"/>
            <a:chOff x="0" y="-41977"/>
            <a:chExt cx="1507122" cy="1840986"/>
          </a:xfrm>
        </p:grpSpPr>
        <p:grpSp>
          <p:nvGrpSpPr>
            <p:cNvPr id="1015" name="그룹 1004"/>
            <p:cNvGrpSpPr/>
            <p:nvPr/>
          </p:nvGrpSpPr>
          <p:grpSpPr>
            <a:xfrm>
              <a:off x="0" y="-41977"/>
              <a:ext cx="1507122" cy="1837105"/>
              <a:chOff x="0" y="0"/>
              <a:chExt cx="1507122" cy="1837105"/>
            </a:xfrm>
          </p:grpSpPr>
          <p:pic>
            <p:nvPicPr>
              <p:cNvPr id="1016" name="Object 12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0" y="0"/>
                <a:ext cx="1507122" cy="1837105"/>
              </a:xfrm>
              <a:prstGeom prst="rect">
                <a:avLst/>
              </a:prstGeom>
            </p:spPr>
          </p:pic>
        </p:grpSp>
        <p:sp>
          <p:nvSpPr>
            <p:cNvPr id="1017" name="TextBox 8"/>
            <p:cNvSpPr txBox="1"/>
            <p:nvPr/>
          </p:nvSpPr>
          <p:spPr>
            <a:xfrm>
              <a:off x="66502" y="380216"/>
              <a:ext cx="575002" cy="4426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/>
              <a:r>
                <a:rPr lang="ko-KR" altLang="en-US" sz="2300" b="1">
                  <a:solidFill>
                    <a:srgbClr val="FDD935"/>
                  </a:solidFill>
                </a:rPr>
                <a:t>98</a:t>
              </a:r>
            </a:p>
          </p:txBody>
        </p:sp>
        <p:sp>
          <p:nvSpPr>
            <p:cNvPr id="1018" name="이등변 삼각형 10"/>
            <p:cNvSpPr/>
            <p:nvPr/>
          </p:nvSpPr>
          <p:spPr>
            <a:xfrm>
              <a:off x="0" y="-41076"/>
              <a:ext cx="1500303" cy="1840085"/>
            </a:xfrm>
            <a:prstGeom prst="triangle">
              <a:avLst>
                <a:gd name="adj" fmla="val 100000"/>
              </a:avLst>
            </a:prstGeom>
            <a:solidFill>
              <a:srgbClr val="FDD935"/>
            </a:solidFill>
            <a:ln>
              <a:solidFill>
                <a:srgbClr val="FDD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TextBox 13"/>
            <p:cNvSpPr txBox="1"/>
            <p:nvPr/>
          </p:nvSpPr>
          <p:spPr>
            <a:xfrm>
              <a:off x="643434" y="1084098"/>
              <a:ext cx="779473" cy="4436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2300" b="1">
                  <a:solidFill>
                    <a:srgbClr val="333534"/>
                  </a:solidFill>
                </a:rPr>
                <a:t>9</a:t>
              </a:r>
              <a:r>
                <a:rPr lang="en-US" altLang="ko-KR" sz="2300" b="1">
                  <a:solidFill>
                    <a:srgbClr val="333534"/>
                  </a:solidFill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9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80629" cy="10309933"/>
            <a:chOff x="0" y="0"/>
            <a:chExt cx="1480629" cy="103099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480629" cy="103099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 rot="16200000">
            <a:off x="-1093221" y="5660575"/>
            <a:ext cx="3709998" cy="2438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7122" y="1964054"/>
            <a:ext cx="6659815" cy="6186763"/>
            <a:chOff x="5417122" y="1964054"/>
            <a:chExt cx="6659815" cy="6186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5417122" y="1964054"/>
              <a:ext cx="6659815" cy="61867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3791" y="2092763"/>
            <a:ext cx="7186477" cy="5910487"/>
            <a:chOff x="5153791" y="2092763"/>
            <a:chExt cx="7186477" cy="5910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5153791" y="2092763"/>
              <a:ext cx="7186477" cy="59104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5539399" y="4919046"/>
            <a:ext cx="5692454" cy="13867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71999" y="6015156"/>
            <a:ext cx="3427921" cy="3427921"/>
            <a:chOff x="12571999" y="6015156"/>
            <a:chExt cx="3427921" cy="3427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2571999" y="6015156"/>
              <a:ext cx="3427921" cy="34279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4708144" y="9111467"/>
            <a:ext cx="5317616" cy="357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0895" y="3995716"/>
            <a:ext cx="2412268" cy="907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5400">
                <a:solidFill>
                  <a:srgbClr val="FDD935"/>
                </a:solidFill>
                <a:latin typeface="G마켓 산스 Medium"/>
                <a:ea typeface="G마켓 산스 Medium"/>
              </a:rPr>
              <a:t>Q &amp; A</a:t>
            </a:r>
            <a:endParaRPr lang="ko-KR" altLang="en-US" sz="5400">
              <a:solidFill>
                <a:srgbClr val="FDD935"/>
              </a:solidFill>
              <a:latin typeface="G마켓 산스 Medium"/>
              <a:ea typeface="G마켓 산스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2568</Words>
  <Application>Microsoft Office PowerPoint</Application>
  <PresentationFormat>사용자 지정</PresentationFormat>
  <Paragraphs>725</Paragraphs>
  <Slides>99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99</vt:i4>
      </vt:variant>
    </vt:vector>
  </HeadingPairs>
  <TitlesOfParts>
    <vt:vector size="108" baseType="lpstr">
      <vt:lpstr>G마켓 산스 Bold</vt:lpstr>
      <vt:lpstr>G마켓 산스 Medium</vt:lpstr>
      <vt:lpstr>나눔고딕</vt:lpstr>
      <vt:lpstr>맑은 고딕</vt:lpstr>
      <vt:lpstr>바탕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공통코드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공모전 – 관심공모전 리스트</vt:lpstr>
      <vt:lpstr>공모전 - 등록</vt:lpstr>
      <vt:lpstr>공모전 - 등록</vt:lpstr>
      <vt:lpstr>공모전 - 등록</vt:lpstr>
      <vt:lpstr>PowerPoint 프레젠테이션</vt:lpstr>
      <vt:lpstr>공모전 - 상세보기</vt:lpstr>
      <vt:lpstr>공모전 - 상세보기</vt:lpstr>
      <vt:lpstr>공모전 – 디자인 응모</vt:lpstr>
      <vt:lpstr>PowerPoint 프레젠테이션</vt:lpstr>
      <vt:lpstr>마이페이지 - 회원정보조회</vt:lpstr>
      <vt:lpstr>마이페이지 - 공모전관리</vt:lpstr>
      <vt:lpstr>마이페이지 - 공모전관리</vt:lpstr>
      <vt:lpstr>마이페이지  -  공모전관리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officegen</dc:creator>
  <cp:keywords/>
  <dc:description/>
  <cp:lastModifiedBy>송영기</cp:lastModifiedBy>
  <cp:revision>11</cp:revision>
  <dcterms:modified xsi:type="dcterms:W3CDTF">2023-02-14T16:40:50Z</dcterms:modified>
  <cp:category/>
  <cp:contentStatus/>
</cp:coreProperties>
</file>